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4"/>
  </p:sldMasterIdLst>
  <p:notesMasterIdLst>
    <p:notesMasterId r:id="rId22"/>
  </p:notesMasterIdLst>
  <p:sldIdLst>
    <p:sldId id="298" r:id="rId5"/>
    <p:sldId id="287" r:id="rId6"/>
    <p:sldId id="291" r:id="rId7"/>
    <p:sldId id="293" r:id="rId8"/>
    <p:sldId id="302" r:id="rId9"/>
    <p:sldId id="304" r:id="rId10"/>
    <p:sldId id="308" r:id="rId11"/>
    <p:sldId id="267" r:id="rId12"/>
    <p:sldId id="303" r:id="rId13"/>
    <p:sldId id="300" r:id="rId14"/>
    <p:sldId id="306" r:id="rId15"/>
    <p:sldId id="288" r:id="rId16"/>
    <p:sldId id="285" r:id="rId17"/>
    <p:sldId id="309" r:id="rId18"/>
    <p:sldId id="305" r:id="rId19"/>
    <p:sldId id="297" r:id="rId20"/>
    <p:sldId id="276" r:id="rId21"/>
  </p:sldIdLst>
  <p:sldSz cx="10691813" cy="7559675"/>
  <p:notesSz cx="7102475" cy="10234613"/>
  <p:embeddedFontLst>
    <p:embeddedFont>
      <p:font typeface="Microsoft GothicNeo" panose="020B0500000101010101" pitchFamily="50" charset="-127"/>
      <p:regular r:id="rId23"/>
      <p:bold r:id="rId24"/>
    </p:embeddedFont>
    <p:embeddedFont>
      <p:font typeface="나눔바른고딕" panose="020B0603020101020101" pitchFamily="50" charset="-127"/>
      <p:regular r:id="rId25"/>
      <p:bold r:id="rId26"/>
    </p:embeddedFont>
    <p:embeddedFont>
      <p:font typeface="나눔바른고딕 Light" panose="020B0603020101020101" pitchFamily="50" charset="-127"/>
      <p:regular r:id="rId27"/>
    </p:embeddedFont>
    <p:embeddedFont>
      <p:font typeface="타이포_팩토리 B" panose="02020503020101020101" pitchFamily="18" charset="-127"/>
      <p:regular r:id="rId28"/>
    </p:embeddedFont>
    <p:embeddedFont>
      <p:font typeface="현대산스 Head Light" panose="020B0600000101010101" pitchFamily="50" charset="-127"/>
      <p:regular r:id="rId29"/>
    </p:embeddedFont>
    <p:embeddedFont>
      <p:font typeface="현대산스 Text" panose="020B0600000101010101" pitchFamily="50" charset="-127"/>
      <p:regular r:id="rId30"/>
    </p:embeddedFont>
    <p:embeddedFont>
      <p:font typeface="현대산스 Text Bold" panose="020B0600000101010101" pitchFamily="50" charset="-127"/>
      <p:regular r:id="rId31"/>
      <p:bold r:id="rId32"/>
    </p:embeddedFont>
    <p:embeddedFont>
      <p:font typeface="현대산스 Text Medium" panose="020B0600000101010101" pitchFamily="50" charset="-127"/>
      <p:regular r:id="rId33"/>
    </p:embeddedFont>
    <p:embeddedFont>
      <p:font typeface="현대하모니 B" panose="02020603020101020101" pitchFamily="18" charset="-127"/>
      <p:regular r:id="rId34"/>
    </p:embeddedFont>
    <p:embeddedFont>
      <p:font typeface="현대하모니 M" panose="02020603020101020101" pitchFamily="18" charset="-127"/>
      <p:regular r:id="rId35"/>
    </p:embeddedFont>
  </p:embeddedFontLst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  <p15:guide id="3" orient="horz" pos="41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1"/>
    <a:srgbClr val="FFF36F"/>
    <a:srgbClr val="E7795B"/>
    <a:srgbClr val="FAB962"/>
    <a:srgbClr val="A6A6A6"/>
    <a:srgbClr val="FFC1C1"/>
    <a:srgbClr val="A1F3CE"/>
    <a:srgbClr val="008000"/>
    <a:srgbClr val="FF8181"/>
    <a:srgbClr val="F1B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3059" autoAdjust="0"/>
  </p:normalViewPr>
  <p:slideViewPr>
    <p:cSldViewPr snapToGrid="0" snapToObjects="1">
      <p:cViewPr>
        <p:scale>
          <a:sx n="100" d="100"/>
          <a:sy n="100" d="100"/>
        </p:scale>
        <p:origin x="816" y="72"/>
      </p:cViewPr>
      <p:guideLst>
        <p:guide orient="horz" pos="2381"/>
        <p:guide pos="3367"/>
        <p:guide orient="horz" pos="4184"/>
      </p:guideLst>
    </p:cSldViewPr>
  </p:slideViewPr>
  <p:notesTextViewPr>
    <p:cViewPr>
      <p:scale>
        <a:sx n="210" d="100"/>
        <a:sy n="2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7DA9D1-4772-4452-A328-EBBB1C51E317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FF859CB4-43BB-4EB5-B8BE-316861AAC939}">
      <dgm:prSet phldrT="[텍스트]" custT="1"/>
      <dgm:spPr>
        <a:solidFill>
          <a:srgbClr val="00B1A9"/>
        </a:solidFill>
        <a:ln>
          <a:noFill/>
        </a:ln>
        <a:effectLst>
          <a:glow rad="25400">
            <a:schemeClr val="bg1">
              <a:alpha val="16000"/>
            </a:schemeClr>
          </a:glow>
          <a:softEdge rad="635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물류</a:t>
          </a:r>
          <a:endParaRPr lang="en-US" altLang="ko-KR" sz="1250" b="0" kern="1200" dirty="0">
            <a:ln/>
            <a:solidFill>
              <a:srgbClr val="FFFFE1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 컨설팅</a:t>
          </a:r>
        </a:p>
      </dgm:t>
    </dgm:pt>
    <dgm:pt modelId="{9E84BC94-9491-4E4F-BDB2-C76AFCB3FAD1}" type="parTrans" cxnId="{58CCB242-EAA2-447E-848E-EED00BF873C5}">
      <dgm:prSet/>
      <dgm:spPr/>
      <dgm:t>
        <a:bodyPr/>
        <a:lstStyle/>
        <a:p>
          <a:pPr latinLnBrk="1"/>
          <a:endParaRPr lang="ko-KR" altLang="en-US" sz="1250"/>
        </a:p>
      </dgm:t>
    </dgm:pt>
    <dgm:pt modelId="{00625ED8-C665-4CC2-8B0D-D010BA4D3695}" type="sibTrans" cxnId="{58CCB242-EAA2-447E-848E-EED00BF873C5}">
      <dgm:prSet/>
      <dgm:spPr/>
      <dgm:t>
        <a:bodyPr/>
        <a:lstStyle/>
        <a:p>
          <a:pPr latinLnBrk="1"/>
          <a:endParaRPr lang="ko-KR" altLang="en-US" sz="1250"/>
        </a:p>
      </dgm:t>
    </dgm:pt>
    <dgm:pt modelId="{16B6BD4D-94DF-4DB3-8F99-00D3D3FE9CAF}">
      <dgm:prSet phldrT="[텍스트]" custT="1"/>
      <dgm:spPr>
        <a:solidFill>
          <a:srgbClr val="00C0DE"/>
        </a:solidFill>
        <a:ln w="12700" cap="flat" cmpd="sng" algn="ctr">
          <a:noFill/>
          <a:prstDash val="solid"/>
          <a:miter lim="800000"/>
        </a:ln>
        <a:effectLst>
          <a:glow rad="25400">
            <a:schemeClr val="bg1">
              <a:alpha val="16000"/>
            </a:schemeClr>
          </a:glow>
          <a:softEdge rad="635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컨셉 설계</a:t>
          </a:r>
        </a:p>
      </dgm:t>
    </dgm:pt>
    <dgm:pt modelId="{0B9F8102-2C92-4137-979D-A355EE82D59B}" type="parTrans" cxnId="{7E358A29-2A6C-4D8A-9BE3-9C563C97E319}">
      <dgm:prSet/>
      <dgm:spPr/>
      <dgm:t>
        <a:bodyPr/>
        <a:lstStyle/>
        <a:p>
          <a:pPr latinLnBrk="1"/>
          <a:endParaRPr lang="ko-KR" altLang="en-US" sz="1250"/>
        </a:p>
      </dgm:t>
    </dgm:pt>
    <dgm:pt modelId="{F413425A-C473-44B7-883B-D72B61B73AC0}" type="sibTrans" cxnId="{7E358A29-2A6C-4D8A-9BE3-9C563C97E319}">
      <dgm:prSet/>
      <dgm:spPr/>
      <dgm:t>
        <a:bodyPr/>
        <a:lstStyle/>
        <a:p>
          <a:pPr latinLnBrk="1"/>
          <a:endParaRPr lang="ko-KR" altLang="en-US" sz="1250"/>
        </a:p>
      </dgm:t>
    </dgm:pt>
    <dgm:pt modelId="{D971B8F1-D2D2-4B1A-90B5-49676D9B1F98}">
      <dgm:prSet phldrT="[텍스트]" custT="1"/>
      <dgm:spPr>
        <a:solidFill>
          <a:srgbClr val="4294D6"/>
        </a:solidFill>
        <a:ln w="12700" cap="flat" cmpd="sng" algn="ctr">
          <a:noFill/>
          <a:prstDash val="solid"/>
          <a:miter lim="800000"/>
        </a:ln>
        <a:effectLst>
          <a:glow rad="25400">
            <a:schemeClr val="bg1">
              <a:alpha val="16000"/>
            </a:schemeClr>
          </a:glow>
          <a:softEdge rad="635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상세 설계</a:t>
          </a:r>
        </a:p>
      </dgm:t>
    </dgm:pt>
    <dgm:pt modelId="{44AAF48D-4B70-4F6E-95D7-3EE5DC0BA209}" type="parTrans" cxnId="{2EF2EBCC-5190-4141-A655-4EB43E523BFA}">
      <dgm:prSet/>
      <dgm:spPr/>
      <dgm:t>
        <a:bodyPr/>
        <a:lstStyle/>
        <a:p>
          <a:pPr latinLnBrk="1"/>
          <a:endParaRPr lang="ko-KR" altLang="en-US" sz="1250"/>
        </a:p>
      </dgm:t>
    </dgm:pt>
    <dgm:pt modelId="{90732F04-7FBC-48B4-9949-9DFC3FD95253}" type="sibTrans" cxnId="{2EF2EBCC-5190-4141-A655-4EB43E523BFA}">
      <dgm:prSet/>
      <dgm:spPr/>
      <dgm:t>
        <a:bodyPr/>
        <a:lstStyle/>
        <a:p>
          <a:pPr latinLnBrk="1"/>
          <a:endParaRPr lang="ko-KR" altLang="en-US" sz="1250"/>
        </a:p>
      </dgm:t>
    </dgm:pt>
    <dgm:pt modelId="{B013EDA2-1FCC-421A-882A-FDFB61D9F113}">
      <dgm:prSet phldrT="[텍스트]" custT="1"/>
      <dgm:spPr>
        <a:solidFill>
          <a:srgbClr val="0065B2"/>
        </a:solidFill>
        <a:ln w="12700" cap="flat" cmpd="sng" algn="ctr">
          <a:noFill/>
          <a:prstDash val="solid"/>
          <a:miter lim="800000"/>
        </a:ln>
        <a:effectLst>
          <a:glow rad="25400">
            <a:schemeClr val="bg1">
              <a:alpha val="16000"/>
            </a:schemeClr>
          </a:glow>
          <a:softEdge rad="635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시스템 </a:t>
          </a:r>
          <a:endParaRPr lang="en-US" altLang="ko-KR" sz="1250" b="0" kern="1200" dirty="0">
            <a:ln/>
            <a:solidFill>
              <a:srgbClr val="FFFFE1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구축 및 실행</a:t>
          </a:r>
        </a:p>
      </dgm:t>
    </dgm:pt>
    <dgm:pt modelId="{EC7E3400-6D07-4404-BA26-3892322BE4A9}" type="parTrans" cxnId="{A760C02A-5B30-4FAE-8373-A694F78FC786}">
      <dgm:prSet/>
      <dgm:spPr/>
      <dgm:t>
        <a:bodyPr/>
        <a:lstStyle/>
        <a:p>
          <a:pPr latinLnBrk="1"/>
          <a:endParaRPr lang="ko-KR" altLang="en-US" sz="1250"/>
        </a:p>
      </dgm:t>
    </dgm:pt>
    <dgm:pt modelId="{69DBE412-96F0-4881-A28F-A1528BA32A4D}" type="sibTrans" cxnId="{A760C02A-5B30-4FAE-8373-A694F78FC786}">
      <dgm:prSet/>
      <dgm:spPr/>
      <dgm:t>
        <a:bodyPr/>
        <a:lstStyle/>
        <a:p>
          <a:pPr latinLnBrk="1"/>
          <a:endParaRPr lang="ko-KR" altLang="en-US" sz="1250"/>
        </a:p>
      </dgm:t>
    </dgm:pt>
    <dgm:pt modelId="{9A0EF547-31BD-4F74-9C7E-171B7AC9C8E9}">
      <dgm:prSet phldrT="[텍스트]" custT="1"/>
      <dgm:spPr>
        <a:solidFill>
          <a:srgbClr val="002D74"/>
        </a:solidFill>
        <a:ln w="12700" cap="flat" cmpd="sng" algn="ctr">
          <a:noFill/>
          <a:prstDash val="solid"/>
          <a:miter lim="800000"/>
        </a:ln>
        <a:effectLst>
          <a:glow rad="25400">
            <a:schemeClr val="bg1">
              <a:alpha val="16000"/>
            </a:schemeClr>
          </a:glow>
          <a:softEdge rad="635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시스템 </a:t>
          </a:r>
          <a:endParaRPr lang="en-US" altLang="ko-KR" sz="1250" b="0" kern="1200" dirty="0">
            <a:ln/>
            <a:solidFill>
              <a:srgbClr val="FFFFE1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안정화</a:t>
          </a:r>
        </a:p>
      </dgm:t>
    </dgm:pt>
    <dgm:pt modelId="{F3D8266B-BD02-488F-A5FA-D963D66603EF}" type="parTrans" cxnId="{AE82BF1B-71B7-434C-8B02-A1F3B47EECC4}">
      <dgm:prSet/>
      <dgm:spPr/>
      <dgm:t>
        <a:bodyPr/>
        <a:lstStyle/>
        <a:p>
          <a:pPr latinLnBrk="1"/>
          <a:endParaRPr lang="ko-KR" altLang="en-US" sz="1250"/>
        </a:p>
      </dgm:t>
    </dgm:pt>
    <dgm:pt modelId="{25ABB281-6196-4133-850F-9DD1164C1594}" type="sibTrans" cxnId="{AE82BF1B-71B7-434C-8B02-A1F3B47EECC4}">
      <dgm:prSet/>
      <dgm:spPr/>
      <dgm:t>
        <a:bodyPr/>
        <a:lstStyle/>
        <a:p>
          <a:pPr latinLnBrk="1"/>
          <a:endParaRPr lang="ko-KR" altLang="en-US" sz="1250"/>
        </a:p>
      </dgm:t>
    </dgm:pt>
    <dgm:pt modelId="{7520434B-2B7E-483D-A6EA-B7179CF45206}">
      <dgm:prSet phldrT="[텍스트]" custT="1"/>
      <dgm:spPr>
        <a:solidFill>
          <a:srgbClr val="818286"/>
        </a:solidFill>
        <a:ln w="12700" cap="flat" cmpd="sng" algn="ctr">
          <a:noFill/>
          <a:prstDash val="solid"/>
          <a:miter lim="800000"/>
        </a:ln>
        <a:effectLst>
          <a:glow rad="25400">
            <a:schemeClr val="bg1">
              <a:alpha val="16000"/>
            </a:schemeClr>
          </a:glow>
          <a:softEdge rad="63500"/>
        </a:effectLst>
      </dgm:spPr>
      <dgm:t>
        <a:bodyPr spcFirstLastPara="0" vert="horz" wrap="square" lIns="53340" tIns="53340" rIns="53340" bIns="53340" numCol="1" spcCol="1270" rtlCol="0" anchor="ctr" anchorCtr="0"/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시스템 </a:t>
          </a:r>
          <a:endParaRPr lang="en-US" altLang="ko-KR" sz="1250" b="0" kern="1200" dirty="0">
            <a:ln/>
            <a:solidFill>
              <a:srgbClr val="FFFFE1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업그레이드</a:t>
          </a:r>
        </a:p>
      </dgm:t>
    </dgm:pt>
    <dgm:pt modelId="{999ACE33-7E9D-4782-8CAF-27A6EF1DCACF}" type="sibTrans" cxnId="{90CC8D85-EB5B-423D-9FA0-8947062C3445}">
      <dgm:prSet/>
      <dgm:spPr/>
      <dgm:t>
        <a:bodyPr/>
        <a:lstStyle/>
        <a:p>
          <a:pPr latinLnBrk="1"/>
          <a:endParaRPr lang="ko-KR" altLang="en-US" sz="1250"/>
        </a:p>
      </dgm:t>
    </dgm:pt>
    <dgm:pt modelId="{B7F03497-4141-43A8-970B-7A1E0AFA6376}" type="parTrans" cxnId="{90CC8D85-EB5B-423D-9FA0-8947062C3445}">
      <dgm:prSet/>
      <dgm:spPr/>
      <dgm:t>
        <a:bodyPr/>
        <a:lstStyle/>
        <a:p>
          <a:pPr latinLnBrk="1"/>
          <a:endParaRPr lang="ko-KR" altLang="en-US" sz="1250"/>
        </a:p>
      </dgm:t>
    </dgm:pt>
    <dgm:pt modelId="{72F67170-771C-4670-B152-5224CDAFD73D}" type="pres">
      <dgm:prSet presAssocID="{057DA9D1-4772-4452-A328-EBBB1C51E317}" presName="Name0" presStyleCnt="0">
        <dgm:presLayoutVars>
          <dgm:dir/>
          <dgm:resizeHandles val="exact"/>
        </dgm:presLayoutVars>
      </dgm:prSet>
      <dgm:spPr/>
    </dgm:pt>
    <dgm:pt modelId="{5E26EA78-DD43-49CE-839E-4A217E92AAB6}" type="pres">
      <dgm:prSet presAssocID="{057DA9D1-4772-4452-A328-EBBB1C51E317}" presName="cycle" presStyleCnt="0"/>
      <dgm:spPr/>
    </dgm:pt>
    <dgm:pt modelId="{B0242AC1-8EA5-44E5-AFB7-8F29CC1021EF}" type="pres">
      <dgm:prSet presAssocID="{FF859CB4-43BB-4EB5-B8BE-316861AAC939}" presName="nodeFirstNode" presStyleLbl="node1" presStyleIdx="0" presStyleCnt="6" custScaleX="86432" custScaleY="132360">
        <dgm:presLayoutVars>
          <dgm:bulletEnabled val="1"/>
        </dgm:presLayoutVars>
      </dgm:prSet>
      <dgm:spPr>
        <a:xfrm>
          <a:off x="2670489" y="400"/>
          <a:ext cx="1903900" cy="951950"/>
        </a:xfrm>
        <a:prstGeom prst="ellipse">
          <a:avLst/>
        </a:prstGeom>
      </dgm:spPr>
    </dgm:pt>
    <dgm:pt modelId="{0D1B052E-B7EB-48B5-8F4E-7D8870F4F719}" type="pres">
      <dgm:prSet presAssocID="{00625ED8-C665-4CC2-8B0D-D010BA4D3695}" presName="sibTransFirstNode" presStyleLbl="bgShp" presStyleIdx="0" presStyleCnt="1" custLinFactNeighborX="401" custLinFactNeighborY="-657"/>
      <dgm:spPr/>
    </dgm:pt>
    <dgm:pt modelId="{4D4FC1B3-4DBD-4407-A1DB-6F73A4F51402}" type="pres">
      <dgm:prSet presAssocID="{16B6BD4D-94DF-4DB3-8F99-00D3D3FE9CAF}" presName="nodeFollowingNodes" presStyleLbl="node1" presStyleIdx="1" presStyleCnt="6" custScaleX="81442" custScaleY="132360" custRadScaleRad="108778" custRadScaleInc="4238">
        <dgm:presLayoutVars>
          <dgm:bulletEnabled val="1"/>
        </dgm:presLayoutVars>
      </dgm:prSet>
      <dgm:spPr>
        <a:xfrm>
          <a:off x="4945185" y="873138"/>
          <a:ext cx="1260001" cy="1260001"/>
        </a:xfrm>
        <a:prstGeom prst="ellipse">
          <a:avLst/>
        </a:prstGeom>
      </dgm:spPr>
    </dgm:pt>
    <dgm:pt modelId="{33DC8050-364C-4EC6-A0CC-AA5C7715BCB2}" type="pres">
      <dgm:prSet presAssocID="{D971B8F1-D2D2-4B1A-90B5-49676D9B1F98}" presName="nodeFollowingNodes" presStyleLbl="node1" presStyleIdx="2" presStyleCnt="6" custScaleX="76805" custScaleY="132360" custRadScaleRad="107702" custRadScaleInc="3122">
        <dgm:presLayoutVars>
          <dgm:bulletEnabled val="1"/>
        </dgm:presLayoutVars>
      </dgm:prSet>
      <dgm:spPr>
        <a:xfrm>
          <a:off x="4760124" y="3059012"/>
          <a:ext cx="1260001" cy="1260001"/>
        </a:xfrm>
        <a:prstGeom prst="ellipse">
          <a:avLst/>
        </a:prstGeom>
      </dgm:spPr>
    </dgm:pt>
    <dgm:pt modelId="{44E83CF6-D11B-4FB7-9486-E00B9BC8AF74}" type="pres">
      <dgm:prSet presAssocID="{B013EDA2-1FCC-421A-882A-FDFB61D9F113}" presName="nodeFollowingNodes" presStyleLbl="node1" presStyleIdx="3" presStyleCnt="6" custScaleX="87813" custScaleY="132360" custRadScaleRad="101180" custRadScaleInc="-2756">
        <dgm:presLayoutVars>
          <dgm:bulletEnabled val="1"/>
        </dgm:presLayoutVars>
      </dgm:prSet>
      <dgm:spPr>
        <a:xfrm>
          <a:off x="2786465" y="3953470"/>
          <a:ext cx="1439996" cy="1260001"/>
        </a:xfrm>
        <a:prstGeom prst="ellipse">
          <a:avLst/>
        </a:prstGeom>
      </dgm:spPr>
    </dgm:pt>
    <dgm:pt modelId="{7956E168-A664-44F3-9E51-3A6E09BBDB9B}" type="pres">
      <dgm:prSet presAssocID="{9A0EF547-31BD-4F74-9C7E-171B7AC9C8E9}" presName="nodeFollowingNodes" presStyleLbl="node1" presStyleIdx="4" presStyleCnt="6" custScaleX="83607" custScaleY="132360" custRadScaleRad="108852" custRadScaleInc="-3999">
        <dgm:presLayoutVars>
          <dgm:bulletEnabled val="1"/>
        </dgm:presLayoutVars>
      </dgm:prSet>
      <dgm:spPr>
        <a:xfrm>
          <a:off x="1098038" y="2926696"/>
          <a:ext cx="1260001" cy="1260001"/>
        </a:xfrm>
        <a:prstGeom prst="ellipse">
          <a:avLst/>
        </a:prstGeom>
      </dgm:spPr>
    </dgm:pt>
    <dgm:pt modelId="{CB05A7A8-2284-4ECC-ACEA-03EBD0C79EDA}" type="pres">
      <dgm:prSet presAssocID="{7520434B-2B7E-483D-A6EA-B7179CF45206}" presName="nodeFollowingNodes" presStyleLbl="node1" presStyleIdx="5" presStyleCnt="6" custScaleX="84381" custScaleY="132360" custRadScaleRad="101497" custRadScaleInc="-1836">
        <dgm:presLayoutVars>
          <dgm:bulletEnabled val="1"/>
        </dgm:presLayoutVars>
      </dgm:prSet>
      <dgm:spPr>
        <a:xfrm>
          <a:off x="1098038" y="873148"/>
          <a:ext cx="1260001" cy="1260001"/>
        </a:xfrm>
        <a:prstGeom prst="ellipse">
          <a:avLst/>
        </a:prstGeom>
      </dgm:spPr>
    </dgm:pt>
  </dgm:ptLst>
  <dgm:cxnLst>
    <dgm:cxn modelId="{AE82BF1B-71B7-434C-8B02-A1F3B47EECC4}" srcId="{057DA9D1-4772-4452-A328-EBBB1C51E317}" destId="{9A0EF547-31BD-4F74-9C7E-171B7AC9C8E9}" srcOrd="4" destOrd="0" parTransId="{F3D8266B-BD02-488F-A5FA-D963D66603EF}" sibTransId="{25ABB281-6196-4133-850F-9DD1164C1594}"/>
    <dgm:cxn modelId="{7E358A29-2A6C-4D8A-9BE3-9C563C97E319}" srcId="{057DA9D1-4772-4452-A328-EBBB1C51E317}" destId="{16B6BD4D-94DF-4DB3-8F99-00D3D3FE9CAF}" srcOrd="1" destOrd="0" parTransId="{0B9F8102-2C92-4137-979D-A355EE82D59B}" sibTransId="{F413425A-C473-44B7-883B-D72B61B73AC0}"/>
    <dgm:cxn modelId="{A760C02A-5B30-4FAE-8373-A694F78FC786}" srcId="{057DA9D1-4772-4452-A328-EBBB1C51E317}" destId="{B013EDA2-1FCC-421A-882A-FDFB61D9F113}" srcOrd="3" destOrd="0" parTransId="{EC7E3400-6D07-4404-BA26-3892322BE4A9}" sibTransId="{69DBE412-96F0-4881-A28F-A1528BA32A4D}"/>
    <dgm:cxn modelId="{AAEFF45C-DC3F-4B11-8D26-FCCB4690AC2B}" type="presOf" srcId="{9A0EF547-31BD-4F74-9C7E-171B7AC9C8E9}" destId="{7956E168-A664-44F3-9E51-3A6E09BBDB9B}" srcOrd="0" destOrd="0" presId="urn:microsoft.com/office/officeart/2005/8/layout/cycle3"/>
    <dgm:cxn modelId="{58CCB242-EAA2-447E-848E-EED00BF873C5}" srcId="{057DA9D1-4772-4452-A328-EBBB1C51E317}" destId="{FF859CB4-43BB-4EB5-B8BE-316861AAC939}" srcOrd="0" destOrd="0" parTransId="{9E84BC94-9491-4E4F-BDB2-C76AFCB3FAD1}" sibTransId="{00625ED8-C665-4CC2-8B0D-D010BA4D3695}"/>
    <dgm:cxn modelId="{06918469-08E1-4123-9ADB-2EC3CAE335B1}" type="presOf" srcId="{D971B8F1-D2D2-4B1A-90B5-49676D9B1F98}" destId="{33DC8050-364C-4EC6-A0CC-AA5C7715BCB2}" srcOrd="0" destOrd="0" presId="urn:microsoft.com/office/officeart/2005/8/layout/cycle3"/>
    <dgm:cxn modelId="{D244A77B-73C4-443E-A979-9C18B876C109}" type="presOf" srcId="{7520434B-2B7E-483D-A6EA-B7179CF45206}" destId="{CB05A7A8-2284-4ECC-ACEA-03EBD0C79EDA}" srcOrd="0" destOrd="0" presId="urn:microsoft.com/office/officeart/2005/8/layout/cycle3"/>
    <dgm:cxn modelId="{90CC8D85-EB5B-423D-9FA0-8947062C3445}" srcId="{057DA9D1-4772-4452-A328-EBBB1C51E317}" destId="{7520434B-2B7E-483D-A6EA-B7179CF45206}" srcOrd="5" destOrd="0" parTransId="{B7F03497-4141-43A8-970B-7A1E0AFA6376}" sibTransId="{999ACE33-7E9D-4782-8CAF-27A6EF1DCACF}"/>
    <dgm:cxn modelId="{C3AAED94-0FEE-4EF6-AE4E-4723A51550E8}" type="presOf" srcId="{FF859CB4-43BB-4EB5-B8BE-316861AAC939}" destId="{B0242AC1-8EA5-44E5-AFB7-8F29CC1021EF}" srcOrd="0" destOrd="0" presId="urn:microsoft.com/office/officeart/2005/8/layout/cycle3"/>
    <dgm:cxn modelId="{008B27B1-8918-4D7F-815B-741FFA18A44B}" type="presOf" srcId="{16B6BD4D-94DF-4DB3-8F99-00D3D3FE9CAF}" destId="{4D4FC1B3-4DBD-4407-A1DB-6F73A4F51402}" srcOrd="0" destOrd="0" presId="urn:microsoft.com/office/officeart/2005/8/layout/cycle3"/>
    <dgm:cxn modelId="{932ED1BD-8C0F-4C5A-AA47-656F14A2A7E1}" type="presOf" srcId="{057DA9D1-4772-4452-A328-EBBB1C51E317}" destId="{72F67170-771C-4670-B152-5224CDAFD73D}" srcOrd="0" destOrd="0" presId="urn:microsoft.com/office/officeart/2005/8/layout/cycle3"/>
    <dgm:cxn modelId="{2EF2EBCC-5190-4141-A655-4EB43E523BFA}" srcId="{057DA9D1-4772-4452-A328-EBBB1C51E317}" destId="{D971B8F1-D2D2-4B1A-90B5-49676D9B1F98}" srcOrd="2" destOrd="0" parTransId="{44AAF48D-4B70-4F6E-95D7-3EE5DC0BA209}" sibTransId="{90732F04-7FBC-48B4-9949-9DFC3FD95253}"/>
    <dgm:cxn modelId="{81F28EDC-8086-4064-8116-59EE2F65095E}" type="presOf" srcId="{00625ED8-C665-4CC2-8B0D-D010BA4D3695}" destId="{0D1B052E-B7EB-48B5-8F4E-7D8870F4F719}" srcOrd="0" destOrd="0" presId="urn:microsoft.com/office/officeart/2005/8/layout/cycle3"/>
    <dgm:cxn modelId="{83D641DD-30BD-45F2-809F-AE10810FA82D}" type="presOf" srcId="{B013EDA2-1FCC-421A-882A-FDFB61D9F113}" destId="{44E83CF6-D11B-4FB7-9486-E00B9BC8AF74}" srcOrd="0" destOrd="0" presId="urn:microsoft.com/office/officeart/2005/8/layout/cycle3"/>
    <dgm:cxn modelId="{029FC901-8EBC-4722-99EF-A07307DB1E3B}" type="presParOf" srcId="{72F67170-771C-4670-B152-5224CDAFD73D}" destId="{5E26EA78-DD43-49CE-839E-4A217E92AAB6}" srcOrd="0" destOrd="0" presId="urn:microsoft.com/office/officeart/2005/8/layout/cycle3"/>
    <dgm:cxn modelId="{2A910FA2-E442-4E8C-B2BE-81A373623203}" type="presParOf" srcId="{5E26EA78-DD43-49CE-839E-4A217E92AAB6}" destId="{B0242AC1-8EA5-44E5-AFB7-8F29CC1021EF}" srcOrd="0" destOrd="0" presId="urn:microsoft.com/office/officeart/2005/8/layout/cycle3"/>
    <dgm:cxn modelId="{AE1083BE-D4E2-443D-B7C9-7FA162C668F6}" type="presParOf" srcId="{5E26EA78-DD43-49CE-839E-4A217E92AAB6}" destId="{0D1B052E-B7EB-48B5-8F4E-7D8870F4F719}" srcOrd="1" destOrd="0" presId="urn:microsoft.com/office/officeart/2005/8/layout/cycle3"/>
    <dgm:cxn modelId="{760BB8D7-4D6D-4654-8AE5-37F9F13AF331}" type="presParOf" srcId="{5E26EA78-DD43-49CE-839E-4A217E92AAB6}" destId="{4D4FC1B3-4DBD-4407-A1DB-6F73A4F51402}" srcOrd="2" destOrd="0" presId="urn:microsoft.com/office/officeart/2005/8/layout/cycle3"/>
    <dgm:cxn modelId="{3A12E37A-8FD3-43ED-8489-A9D6BED41270}" type="presParOf" srcId="{5E26EA78-DD43-49CE-839E-4A217E92AAB6}" destId="{33DC8050-364C-4EC6-A0CC-AA5C7715BCB2}" srcOrd="3" destOrd="0" presId="urn:microsoft.com/office/officeart/2005/8/layout/cycle3"/>
    <dgm:cxn modelId="{2C9690F6-B678-45C7-91E9-20168156DB98}" type="presParOf" srcId="{5E26EA78-DD43-49CE-839E-4A217E92AAB6}" destId="{44E83CF6-D11B-4FB7-9486-E00B9BC8AF74}" srcOrd="4" destOrd="0" presId="urn:microsoft.com/office/officeart/2005/8/layout/cycle3"/>
    <dgm:cxn modelId="{4D849D5B-C171-49C0-9F4F-C25F558C1B7A}" type="presParOf" srcId="{5E26EA78-DD43-49CE-839E-4A217E92AAB6}" destId="{7956E168-A664-44F3-9E51-3A6E09BBDB9B}" srcOrd="5" destOrd="0" presId="urn:microsoft.com/office/officeart/2005/8/layout/cycle3"/>
    <dgm:cxn modelId="{1A6BFB1B-5D56-46B0-B2A2-0A0E120D45D5}" type="presParOf" srcId="{5E26EA78-DD43-49CE-839E-4A217E92AAB6}" destId="{CB05A7A8-2284-4ECC-ACEA-03EBD0C79EDA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B052E-B7EB-48B5-8F4E-7D8870F4F719}">
      <dsp:nvSpPr>
        <dsp:cNvPr id="0" name=""/>
        <dsp:cNvSpPr/>
      </dsp:nvSpPr>
      <dsp:spPr>
        <a:xfrm>
          <a:off x="531538" y="10159"/>
          <a:ext cx="3873129" cy="3873129"/>
        </a:xfrm>
        <a:prstGeom prst="circularArrow">
          <a:avLst>
            <a:gd name="adj1" fmla="val 5274"/>
            <a:gd name="adj2" fmla="val 312630"/>
            <a:gd name="adj3" fmla="val 14523263"/>
            <a:gd name="adj4" fmla="val 16956276"/>
            <a:gd name="adj5" fmla="val 547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42AC1-8EA5-44E5-AFB7-8F29CC1021EF}">
      <dsp:nvSpPr>
        <dsp:cNvPr id="0" name=""/>
        <dsp:cNvSpPr/>
      </dsp:nvSpPr>
      <dsp:spPr>
        <a:xfrm>
          <a:off x="1841381" y="-112512"/>
          <a:ext cx="1222382" cy="935964"/>
        </a:xfrm>
        <a:prstGeom prst="ellipse">
          <a:avLst/>
        </a:prstGeom>
        <a:solidFill>
          <a:srgbClr val="00B1A9"/>
        </a:solidFill>
        <a:ln w="12700" cap="flat" cmpd="sng" algn="ctr">
          <a:noFill/>
          <a:prstDash val="solid"/>
          <a:miter lim="800000"/>
        </a:ln>
        <a:effectLst>
          <a:glow rad="25400">
            <a:schemeClr val="bg1">
              <a:alpha val="16000"/>
            </a:schemeClr>
          </a:glow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물류</a:t>
          </a:r>
          <a:endParaRPr lang="en-US" altLang="ko-KR" sz="1250" b="0" kern="1200" dirty="0">
            <a:ln/>
            <a:solidFill>
              <a:srgbClr val="FFFFE1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 컨설팅</a:t>
          </a:r>
        </a:p>
      </dsp:txBody>
      <dsp:txXfrm>
        <a:off x="2020395" y="24557"/>
        <a:ext cx="864354" cy="661826"/>
      </dsp:txXfrm>
    </dsp:sp>
    <dsp:sp modelId="{4D4FC1B3-4DBD-4407-A1DB-6F73A4F51402}">
      <dsp:nvSpPr>
        <dsp:cNvPr id="0" name=""/>
        <dsp:cNvSpPr/>
      </dsp:nvSpPr>
      <dsp:spPr>
        <a:xfrm>
          <a:off x="3388284" y="661061"/>
          <a:ext cx="1151810" cy="935964"/>
        </a:xfrm>
        <a:prstGeom prst="ellipse">
          <a:avLst/>
        </a:prstGeom>
        <a:solidFill>
          <a:srgbClr val="00C0DE"/>
        </a:solidFill>
        <a:ln w="12700" cap="flat" cmpd="sng" algn="ctr">
          <a:noFill/>
          <a:prstDash val="solid"/>
          <a:miter lim="800000"/>
        </a:ln>
        <a:effectLst>
          <a:glow rad="25400">
            <a:schemeClr val="bg1">
              <a:alpha val="16000"/>
            </a:schemeClr>
          </a:glow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컨셉 설계</a:t>
          </a:r>
        </a:p>
      </dsp:txBody>
      <dsp:txXfrm>
        <a:off x="3556963" y="798130"/>
        <a:ext cx="814452" cy="661826"/>
      </dsp:txXfrm>
    </dsp:sp>
    <dsp:sp modelId="{33DC8050-364C-4EC6-A0CC-AA5C7715BCB2}">
      <dsp:nvSpPr>
        <dsp:cNvPr id="0" name=""/>
        <dsp:cNvSpPr/>
      </dsp:nvSpPr>
      <dsp:spPr>
        <a:xfrm>
          <a:off x="3350719" y="2345601"/>
          <a:ext cx="1086230" cy="935964"/>
        </a:xfrm>
        <a:prstGeom prst="ellipse">
          <a:avLst/>
        </a:prstGeom>
        <a:solidFill>
          <a:srgbClr val="4294D6"/>
        </a:solidFill>
        <a:ln w="12700" cap="flat" cmpd="sng" algn="ctr">
          <a:noFill/>
          <a:prstDash val="solid"/>
          <a:miter lim="800000"/>
        </a:ln>
        <a:effectLst>
          <a:glow rad="25400">
            <a:schemeClr val="bg1">
              <a:alpha val="16000"/>
            </a:schemeClr>
          </a:glow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상세 설계</a:t>
          </a:r>
        </a:p>
      </dsp:txBody>
      <dsp:txXfrm>
        <a:off x="3509794" y="2482670"/>
        <a:ext cx="768080" cy="661826"/>
      </dsp:txXfrm>
    </dsp:sp>
    <dsp:sp modelId="{44E83CF6-D11B-4FB7-9486-E00B9BC8AF74}">
      <dsp:nvSpPr>
        <dsp:cNvPr id="0" name=""/>
        <dsp:cNvSpPr/>
      </dsp:nvSpPr>
      <dsp:spPr>
        <a:xfrm>
          <a:off x="1870939" y="3029986"/>
          <a:ext cx="1241913" cy="935964"/>
        </a:xfrm>
        <a:prstGeom prst="ellipse">
          <a:avLst/>
        </a:prstGeom>
        <a:solidFill>
          <a:srgbClr val="0065B2"/>
        </a:solidFill>
        <a:ln w="12700" cap="flat" cmpd="sng" algn="ctr">
          <a:noFill/>
          <a:prstDash val="solid"/>
          <a:miter lim="800000"/>
        </a:ln>
        <a:effectLst>
          <a:glow rad="25400">
            <a:schemeClr val="bg1">
              <a:alpha val="16000"/>
            </a:schemeClr>
          </a:glow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시스템 </a:t>
          </a:r>
          <a:endParaRPr lang="en-US" altLang="ko-KR" sz="1250" b="0" kern="1200" dirty="0">
            <a:ln/>
            <a:solidFill>
              <a:srgbClr val="FFFFE1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구축 및 실행</a:t>
          </a:r>
        </a:p>
      </dsp:txBody>
      <dsp:txXfrm>
        <a:off x="2052813" y="3167055"/>
        <a:ext cx="878165" cy="661826"/>
      </dsp:txXfrm>
    </dsp:sp>
    <dsp:sp modelId="{7956E168-A664-44F3-9E51-3A6E09BBDB9B}">
      <dsp:nvSpPr>
        <dsp:cNvPr id="0" name=""/>
        <dsp:cNvSpPr/>
      </dsp:nvSpPr>
      <dsp:spPr>
        <a:xfrm>
          <a:off x="411806" y="2366510"/>
          <a:ext cx="1182429" cy="935964"/>
        </a:xfrm>
        <a:prstGeom prst="ellipse">
          <a:avLst/>
        </a:prstGeom>
        <a:solidFill>
          <a:srgbClr val="002D74"/>
        </a:solidFill>
        <a:ln w="12700" cap="flat" cmpd="sng" algn="ctr">
          <a:noFill/>
          <a:prstDash val="solid"/>
          <a:miter lim="800000"/>
        </a:ln>
        <a:effectLst>
          <a:glow rad="25400">
            <a:schemeClr val="bg1">
              <a:alpha val="16000"/>
            </a:schemeClr>
          </a:glow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시스템 </a:t>
          </a:r>
          <a:endParaRPr lang="en-US" altLang="ko-KR" sz="1250" b="0" kern="1200" dirty="0">
            <a:ln/>
            <a:solidFill>
              <a:srgbClr val="FFFFE1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안정화</a:t>
          </a:r>
        </a:p>
      </dsp:txBody>
      <dsp:txXfrm>
        <a:off x="584969" y="2503579"/>
        <a:ext cx="836103" cy="661826"/>
      </dsp:txXfrm>
    </dsp:sp>
    <dsp:sp modelId="{CB05A7A8-2284-4ECC-ACEA-03EBD0C79EDA}">
      <dsp:nvSpPr>
        <dsp:cNvPr id="0" name=""/>
        <dsp:cNvSpPr/>
      </dsp:nvSpPr>
      <dsp:spPr>
        <a:xfrm>
          <a:off x="461819" y="684219"/>
          <a:ext cx="1193375" cy="935964"/>
        </a:xfrm>
        <a:prstGeom prst="ellipse">
          <a:avLst/>
        </a:prstGeom>
        <a:solidFill>
          <a:srgbClr val="818286"/>
        </a:solidFill>
        <a:ln w="12700" cap="flat" cmpd="sng" algn="ctr">
          <a:noFill/>
          <a:prstDash val="solid"/>
          <a:miter lim="800000"/>
        </a:ln>
        <a:effectLst>
          <a:glow rad="25400">
            <a:schemeClr val="bg1">
              <a:alpha val="16000"/>
            </a:schemeClr>
          </a:glow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시스템 </a:t>
          </a:r>
          <a:endParaRPr lang="en-US" altLang="ko-KR" sz="1250" b="0" kern="1200" dirty="0">
            <a:ln/>
            <a:solidFill>
              <a:srgbClr val="FFFFE1"/>
            </a:solidFill>
            <a:latin typeface="현대산스 Text" panose="020B0600000101010101" pitchFamily="50" charset="-127"/>
            <a:ea typeface="현대산스 Text" panose="020B0600000101010101" pitchFamily="50" charset="-127"/>
            <a:cs typeface="Microsoft GothicNeo" panose="020B0500000101010101" pitchFamily="50" charset="-127"/>
          </a:endParaRPr>
        </a:p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ko-KR" altLang="en-US" sz="1250" b="0" kern="1200" dirty="0">
              <a:ln/>
              <a:solidFill>
                <a:srgbClr val="FFFFE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rPr>
            <a:t>업그레이드</a:t>
          </a:r>
        </a:p>
      </dsp:txBody>
      <dsp:txXfrm>
        <a:off x="636585" y="821288"/>
        <a:ext cx="843843" cy="661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7739" cy="513508"/>
          </a:xfrm>
          <a:prstGeom prst="rect">
            <a:avLst/>
          </a:prstGeom>
        </p:spPr>
        <p:txBody>
          <a:bodyPr vert="horz" lIns="94654" tIns="47327" rIns="94654" bIns="47327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4654" tIns="47327" rIns="94654" bIns="47327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6B0DAC8-31DD-9C45-B6DE-B28A2812A0AD}" type="datetimeFigureOut">
              <a:rPr kumimoji="1" lang="ko-KR" altLang="en-US" smtClean="0"/>
              <a:pPr/>
              <a:t>2023-06-13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1279525"/>
            <a:ext cx="48863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54" tIns="47327" rIns="94654" bIns="47327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5409"/>
            <a:ext cx="5681980" cy="4029878"/>
          </a:xfrm>
          <a:prstGeom prst="rect">
            <a:avLst/>
          </a:prstGeom>
        </p:spPr>
        <p:txBody>
          <a:bodyPr vert="horz" lIns="94654" tIns="47327" rIns="94654" bIns="47327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7"/>
            <a:ext cx="3077739" cy="513507"/>
          </a:xfrm>
          <a:prstGeom prst="rect">
            <a:avLst/>
          </a:prstGeom>
        </p:spPr>
        <p:txBody>
          <a:bodyPr vert="horz" lIns="94654" tIns="47327" rIns="94654" bIns="47327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4654" tIns="47327" rIns="94654" bIns="47327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411B030A-C2DE-3942-8416-CF1F7926023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790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089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9325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485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0629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0487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997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25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248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161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403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943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86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B030A-C2DE-3942-8416-CF1F79260238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509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98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01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70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나눔바른고딕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나눔바른고딕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나눔바른고딕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나눔바른고딕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나눔바른고딕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나눔바른고딕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나눔바른고딕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나눔바른고딕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나눔바른고딕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55.jpeg"/><Relationship Id="rId3" Type="http://schemas.openxmlformats.org/officeDocument/2006/relationships/image" Target="../media/image15.png"/><Relationship Id="rId7" Type="http://schemas.openxmlformats.org/officeDocument/2006/relationships/image" Target="../media/image50.emf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53.jpe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emf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0.emf"/><Relationship Id="rId4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5.png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5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10" Type="http://schemas.openxmlformats.org/officeDocument/2006/relationships/image" Target="../media/image32.png"/><Relationship Id="rId4" Type="http://schemas.openxmlformats.org/officeDocument/2006/relationships/image" Target="../media/image61.emf"/><Relationship Id="rId9" Type="http://schemas.openxmlformats.org/officeDocument/2006/relationships/image" Target="../media/image65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em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diagramData" Target="../diagrams/data1.xml"/><Relationship Id="rId3" Type="http://schemas.openxmlformats.org/officeDocument/2006/relationships/image" Target="../media/image15.png"/><Relationship Id="rId7" Type="http://schemas.openxmlformats.org/officeDocument/2006/relationships/image" Target="../media/image69.png"/><Relationship Id="rId12" Type="http://schemas.openxmlformats.org/officeDocument/2006/relationships/image" Target="../media/image73.jpeg"/><Relationship Id="rId1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2.jpeg"/><Relationship Id="rId5" Type="http://schemas.openxmlformats.org/officeDocument/2006/relationships/image" Target="../media/image68.png"/><Relationship Id="rId15" Type="http://schemas.openxmlformats.org/officeDocument/2006/relationships/diagramQuickStyle" Target="../diagrams/quickStyle1.xml"/><Relationship Id="rId10" Type="http://schemas.openxmlformats.org/officeDocument/2006/relationships/image" Target="../media/image71.jpeg"/><Relationship Id="rId4" Type="http://schemas.openxmlformats.org/officeDocument/2006/relationships/image" Target="../media/image6.emf"/><Relationship Id="rId9" Type="http://schemas.openxmlformats.org/officeDocument/2006/relationships/image" Target="../media/image70.png"/><Relationship Id="rId1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jpeg"/><Relationship Id="rId18" Type="http://schemas.openxmlformats.org/officeDocument/2006/relationships/image" Target="../media/image86.jpeg"/><Relationship Id="rId3" Type="http://schemas.openxmlformats.org/officeDocument/2006/relationships/image" Target="../media/image15.png"/><Relationship Id="rId7" Type="http://schemas.openxmlformats.org/officeDocument/2006/relationships/image" Target="../media/image77.emf"/><Relationship Id="rId12" Type="http://schemas.openxmlformats.org/officeDocument/2006/relationships/image" Target="../media/image81.png"/><Relationship Id="rId17" Type="http://schemas.openxmlformats.org/officeDocument/2006/relationships/image" Target="../media/image85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4.jpeg"/><Relationship Id="rId20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microsoft.com/office/2007/relationships/hdphoto" Target="../media/hdphoto6.wdp"/><Relationship Id="rId5" Type="http://schemas.openxmlformats.org/officeDocument/2006/relationships/image" Target="../media/image75.emf"/><Relationship Id="rId15" Type="http://schemas.openxmlformats.org/officeDocument/2006/relationships/image" Target="../media/image6.emf"/><Relationship Id="rId10" Type="http://schemas.openxmlformats.org/officeDocument/2006/relationships/image" Target="../media/image80.png"/><Relationship Id="rId19" Type="http://schemas.openxmlformats.org/officeDocument/2006/relationships/image" Target="../media/image87.jpeg"/><Relationship Id="rId4" Type="http://schemas.openxmlformats.org/officeDocument/2006/relationships/image" Target="../media/image74.png"/><Relationship Id="rId9" Type="http://schemas.openxmlformats.org/officeDocument/2006/relationships/image" Target="../media/image79.jpeg"/><Relationship Id="rId14" Type="http://schemas.openxmlformats.org/officeDocument/2006/relationships/image" Target="../media/image8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6.emf"/><Relationship Id="rId10" Type="http://schemas.openxmlformats.org/officeDocument/2006/relationships/image" Target="../media/image25.png"/><Relationship Id="rId4" Type="http://schemas.openxmlformats.org/officeDocument/2006/relationships/image" Target="../media/image20.emf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emf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2.jpeg"/><Relationship Id="rId3" Type="http://schemas.openxmlformats.org/officeDocument/2006/relationships/image" Target="../media/image15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1.png"/><Relationship Id="rId5" Type="http://schemas.openxmlformats.org/officeDocument/2006/relationships/image" Target="../media/image38.jpeg"/><Relationship Id="rId10" Type="http://schemas.microsoft.com/office/2007/relationships/hdphoto" Target="../media/hdphoto1.wdp"/><Relationship Id="rId4" Type="http://schemas.openxmlformats.org/officeDocument/2006/relationships/image" Target="../media/image37.emf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5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jpeg"/><Relationship Id="rId9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44AB57C-B547-3489-3E8E-6DB7927036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07"/>
          <a:stretch/>
        </p:blipFill>
        <p:spPr>
          <a:xfrm>
            <a:off x="-16492" y="-1"/>
            <a:ext cx="10708305" cy="7559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183" y="185697"/>
            <a:ext cx="1934183" cy="16176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4C5B6E03-024F-A6BD-18F9-A762A0659400}"/>
              </a:ext>
            </a:extLst>
          </p:cNvPr>
          <p:cNvGrpSpPr/>
          <p:nvPr/>
        </p:nvGrpSpPr>
        <p:grpSpPr>
          <a:xfrm>
            <a:off x="6279337" y="6076062"/>
            <a:ext cx="3267939" cy="811275"/>
            <a:chOff x="2089672" y="3477249"/>
            <a:chExt cx="4900404" cy="73068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09A1E4-D035-53DD-EAA4-4F12B79481D1}"/>
                </a:ext>
              </a:extLst>
            </p:cNvPr>
            <p:cNvSpPr txBox="1"/>
            <p:nvPr/>
          </p:nvSpPr>
          <p:spPr>
            <a:xfrm flipH="1">
              <a:off x="4396531" y="3477249"/>
              <a:ext cx="771345" cy="2217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CBA96C4-F64D-B928-13E6-EF941EE9C2E8}"/>
                </a:ext>
              </a:extLst>
            </p:cNvPr>
            <p:cNvSpPr/>
            <p:nvPr/>
          </p:nvSpPr>
          <p:spPr>
            <a:xfrm>
              <a:off x="2089672" y="3625809"/>
              <a:ext cx="2944268" cy="582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600" dirty="0">
                  <a:solidFill>
                    <a:schemeClr val="bg1"/>
                  </a:solidFill>
                  <a:latin typeface="현대하모니 B" panose="02020603020101020101" pitchFamily="18" charset="-127"/>
                  <a:ea typeface="현대하모니 B" panose="02020603020101020101" pitchFamily="18" charset="-127"/>
                  <a:cs typeface="나눔바른고딕" charset="0"/>
                </a:rPr>
                <a:t>2023</a:t>
              </a:r>
              <a:endParaRPr lang="ko-KR" altLang="en-US" sz="360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나눔바른고딕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177DA6-3938-43CE-A97B-2D86BBC4185F}"/>
                </a:ext>
              </a:extLst>
            </p:cNvPr>
            <p:cNvSpPr txBox="1"/>
            <p:nvPr/>
          </p:nvSpPr>
          <p:spPr>
            <a:xfrm flipH="1">
              <a:off x="5944741" y="3753881"/>
              <a:ext cx="1045335" cy="2217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0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50851" y="421228"/>
            <a:ext cx="10058400" cy="4817553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411599" y="2986088"/>
            <a:ext cx="9863120" cy="421481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549838" y="1207474"/>
            <a:ext cx="4491022" cy="295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USED CAR </a:t>
            </a:r>
            <a:r>
              <a:rPr lang="en-US" altLang="ko-KR" sz="1800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BUSINESS</a:t>
            </a:r>
            <a:endParaRPr lang="ko-KR" altLang="en-US" sz="1800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30343" y="1680030"/>
            <a:ext cx="9863120" cy="1009559"/>
            <a:chOff x="430343" y="1680030"/>
            <a:chExt cx="9863120" cy="1009559"/>
          </a:xfrm>
        </p:grpSpPr>
        <p:sp>
          <p:nvSpPr>
            <p:cNvPr id="90" name="TextBox 89"/>
            <p:cNvSpPr txBox="1"/>
            <p:nvPr/>
          </p:nvSpPr>
          <p:spPr>
            <a:xfrm flipH="1">
              <a:off x="430343" y="1680030"/>
              <a:ext cx="98631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20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중고차 유통시장의 선진화를 통해 중고차 시장에 새로운 패러다임을 제시합니다</a:t>
              </a:r>
              <a:r>
                <a:rPr lang="en-US" altLang="ko-KR" sz="2400" spc="-20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.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 flipH="1">
              <a:off x="430343" y="2135591"/>
              <a:ext cx="986312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국내 최대 규모의 중고차 경매장을 운영하고 온라인 중고차 통합거래 서비스인</a:t>
              </a:r>
            </a:p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‘</a:t>
              </a:r>
              <a:r>
                <a:rPr lang="ko-KR" altLang="en-US" sz="140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오토벨’을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통해 중고차 유통시장의 투명성과 신뢰도를 한층 더 높여갑니다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.</a:t>
              </a:r>
            </a:p>
          </p:txBody>
        </p:sp>
      </p:grpSp>
      <p:cxnSp>
        <p:nvCxnSpPr>
          <p:cNvPr id="116" name="직선 연결선[R] 115"/>
          <p:cNvCxnSpPr>
            <a:cxnSpLocks/>
          </p:cNvCxnSpPr>
          <p:nvPr/>
        </p:nvCxnSpPr>
        <p:spPr>
          <a:xfrm>
            <a:off x="666794" y="4893429"/>
            <a:ext cx="5039259" cy="0"/>
          </a:xfrm>
          <a:prstGeom prst="line">
            <a:avLst/>
          </a:prstGeom>
          <a:ln>
            <a:solidFill>
              <a:srgbClr val="00B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flipH="1">
            <a:off x="526702" y="3101519"/>
            <a:ext cx="5283826" cy="569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ts val="2080"/>
              </a:lnSpc>
            </a:pPr>
            <a:r>
              <a:rPr lang="ko-KR" altLang="en-US" sz="1000" b="1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</a:t>
            </a:r>
            <a:r>
              <a:rPr lang="ko-KR" altLang="en-US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■  온라인 중고차 통합 플랫폼 ‘오토벨’     </a:t>
            </a:r>
            <a:endParaRPr lang="ko-KR" altLang="en-US" sz="1000" spc="-50" dirty="0">
              <a:solidFill>
                <a:srgbClr val="FFF9B7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</a:t>
            </a: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38337" y="6731507"/>
            <a:ext cx="5234283" cy="383178"/>
            <a:chOff x="594091" y="4382062"/>
            <a:chExt cx="4866772" cy="383178"/>
          </a:xfrm>
        </p:grpSpPr>
        <p:grpSp>
          <p:nvGrpSpPr>
            <p:cNvPr id="5" name="그룹 4"/>
            <p:cNvGrpSpPr/>
            <p:nvPr/>
          </p:nvGrpSpPr>
          <p:grpSpPr>
            <a:xfrm>
              <a:off x="781725" y="4382062"/>
              <a:ext cx="4679138" cy="383178"/>
              <a:chOff x="688737" y="4400916"/>
              <a:chExt cx="4679138" cy="383178"/>
            </a:xfrm>
          </p:grpSpPr>
          <p:grpSp>
            <p:nvGrpSpPr>
              <p:cNvPr id="108" name="그룹 107"/>
              <p:cNvGrpSpPr/>
              <p:nvPr/>
            </p:nvGrpSpPr>
            <p:grpSpPr>
              <a:xfrm>
                <a:off x="3509008" y="4400916"/>
                <a:ext cx="1858867" cy="369332"/>
                <a:chOff x="-876854" y="3135300"/>
                <a:chExt cx="1965199" cy="369332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-282339" y="3135300"/>
                  <a:ext cx="137068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800" b="1" dirty="0">
                      <a:solidFill>
                        <a:srgbClr val="FFF9B7"/>
                      </a:solidFill>
                      <a:latin typeface="타이포_팩토리 B" panose="02020503020101020101" pitchFamily="18" charset="-127"/>
                      <a:ea typeface="타이포_팩토리 B" panose="02020503020101020101" pitchFamily="18" charset="-127"/>
                      <a:cs typeface="나눔바른고딕" charset="0"/>
                    </a:rPr>
                    <a:t>2,200 </a:t>
                  </a:r>
                  <a:r>
                    <a:rPr lang="ko-KR" altLang="en-US" sz="900" spc="-50" dirty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나눔바른고딕" charset="-127"/>
                    </a:rPr>
                    <a:t>여개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 flipH="1">
                  <a:off x="-876854" y="3220199"/>
                  <a:ext cx="1149359" cy="2539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/>
                  <a:r>
                    <a:rPr lang="ko-KR" altLang="en-US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  경매 회원업체</a:t>
                  </a:r>
                </a:p>
              </p:txBody>
            </p:sp>
          </p:grpSp>
          <p:grpSp>
            <p:nvGrpSpPr>
              <p:cNvPr id="102" name="그룹 101"/>
              <p:cNvGrpSpPr/>
              <p:nvPr/>
            </p:nvGrpSpPr>
            <p:grpSpPr>
              <a:xfrm>
                <a:off x="688737" y="4414762"/>
                <a:ext cx="2716782" cy="369332"/>
                <a:chOff x="-1900689" y="3146153"/>
                <a:chExt cx="2872194" cy="369332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-700408" y="3146153"/>
                  <a:ext cx="167191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en-US" altLang="ko-KR" sz="1800" b="1" dirty="0">
                      <a:solidFill>
                        <a:srgbClr val="FFF9B7"/>
                      </a:solidFill>
                      <a:latin typeface="타이포_팩토리 B" panose="02020503020101020101" pitchFamily="18" charset="-127"/>
                      <a:ea typeface="타이포_팩토리 B" panose="02020503020101020101" pitchFamily="18" charset="-127"/>
                      <a:cs typeface="나눔바른고딕" charset="0"/>
                    </a:rPr>
                    <a:t>1,510,797</a:t>
                  </a:r>
                  <a:r>
                    <a:rPr lang="ko-KR" altLang="en-US" sz="1600" b="1" dirty="0">
                      <a:solidFill>
                        <a:srgbClr val="00B4E0"/>
                      </a:solidFill>
                      <a:latin typeface="타이포_팩토리 B" panose="02020503020101020101" pitchFamily="18" charset="-127"/>
                      <a:ea typeface="타이포_팩토리 B" panose="02020503020101020101" pitchFamily="18" charset="-127"/>
                      <a:cs typeface="나눔바른고딕" charset="0"/>
                    </a:rPr>
                    <a:t> </a:t>
                  </a:r>
                  <a:r>
                    <a:rPr lang="ko-KR" altLang="en-US" sz="900" spc="-50" dirty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나눔바른고딕" charset="-127"/>
                    </a:rPr>
                    <a:t>대</a:t>
                  </a:r>
                  <a:endParaRPr lang="ko-KR" altLang="en-US" sz="9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나눔바른고딕" charset="-127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flipH="1">
                  <a:off x="-1900689" y="3213362"/>
                  <a:ext cx="1622603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/>
                  <a:r>
                    <a:rPr lang="ko-KR" altLang="en-US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  중고차 경매 누적 출품대수 </a:t>
                  </a:r>
                </a:p>
              </p:txBody>
            </p:sp>
          </p:grpSp>
        </p:grpSp>
        <p:sp>
          <p:nvSpPr>
            <p:cNvPr id="6" name="모서리가 둥근 직사각형 5"/>
            <p:cNvSpPr/>
            <p:nvPr/>
          </p:nvSpPr>
          <p:spPr>
            <a:xfrm>
              <a:off x="594091" y="4404448"/>
              <a:ext cx="4851846" cy="325517"/>
            </a:xfrm>
            <a:prstGeom prst="roundRect">
              <a:avLst/>
            </a:prstGeom>
            <a:noFill/>
            <a:ln w="22225">
              <a:solidFill>
                <a:srgbClr val="00B4E0">
                  <a:alpha val="3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 flipH="1">
            <a:off x="596867" y="4923862"/>
            <a:ext cx="5340214" cy="6020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80"/>
              </a:lnSpc>
            </a:pPr>
            <a:r>
              <a:rPr lang="ko-KR" altLang="en-US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■  중고차 경매 서비스 ‘</a:t>
            </a:r>
            <a:r>
              <a:rPr lang="ko-KR" altLang="en-US" sz="1400" spc="-50" dirty="0" err="1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오토벨</a:t>
            </a:r>
            <a:r>
              <a:rPr lang="ko-KR" altLang="en-US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  <a:r>
              <a:rPr lang="ko-KR" altLang="en-US" sz="1400" spc="-50" dirty="0" err="1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오토옥션</a:t>
            </a:r>
            <a:r>
              <a:rPr lang="ko-KR" altLang="en-US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’    </a:t>
            </a:r>
          </a:p>
          <a:p>
            <a:pPr>
              <a:lnSpc>
                <a:spcPts val="2080"/>
              </a:lnSpc>
            </a:pPr>
            <a:r>
              <a:rPr lang="ko-KR" altLang="en-US" sz="1000" spc="-1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    </a:t>
            </a:r>
            <a:r>
              <a: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전국 </a:t>
            </a: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4</a:t>
            </a:r>
            <a:r>
              <a: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(</a:t>
            </a:r>
            <a:r>
              <a: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분당</a:t>
            </a: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시화</a:t>
            </a: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양산</a:t>
            </a: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인천</a:t>
            </a: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)</a:t>
            </a:r>
            <a:r>
              <a: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의 중고차 경매장 운영을 통해 투명 하고 합리적인 차량 매각 지원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15029" y="5525752"/>
            <a:ext cx="4951970" cy="1129346"/>
            <a:chOff x="5092726" y="3778066"/>
            <a:chExt cx="4951970" cy="112934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5092726" y="3778066"/>
              <a:ext cx="1801875" cy="312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80"/>
                </a:lnSpc>
              </a:pPr>
              <a:r>
                <a:rPr lang="en-US" altLang="ko-KR" sz="1100" b="1" spc="-10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•</a:t>
              </a:r>
              <a:r>
                <a:rPr lang="ko-KR" altLang="en-US" sz="1100" b="1" spc="-100" dirty="0" err="1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오토</a:t>
              </a:r>
              <a:r>
                <a:rPr lang="ko-KR" altLang="en-US" sz="1100" b="1" spc="-100" dirty="0" err="1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옥션만의</a:t>
              </a:r>
              <a:r>
                <a:rPr lang="ko-KR" altLang="en-US" sz="1100" b="1" spc="-10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 강점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257225" y="4067612"/>
              <a:ext cx="4787471" cy="839800"/>
              <a:chOff x="5257225" y="4067612"/>
              <a:chExt cx="4787471" cy="839800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57225" y="4067612"/>
                <a:ext cx="4753955" cy="839800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5303887" y="4119981"/>
                <a:ext cx="96309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가격경쟁력</a:t>
                </a:r>
                <a:endParaRPr lang="ko-KR" altLang="en-US" sz="110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5261135" y="4386759"/>
                <a:ext cx="1044882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2,200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개 회원업체의 공개 경쟁입찰로</a:t>
                </a:r>
              </a:p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고가판매가 가능</a:t>
                </a:r>
              </a:p>
            </p:txBody>
          </p:sp>
          <p:cxnSp>
            <p:nvCxnSpPr>
              <p:cNvPr id="34" name="직선 연결선[R] 33"/>
              <p:cNvCxnSpPr/>
              <p:nvPr/>
            </p:nvCxnSpPr>
            <p:spPr>
              <a:xfrm>
                <a:off x="5281583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6529254" y="4119981"/>
                <a:ext cx="96309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신뢰성</a:t>
                </a:r>
                <a:endParaRPr lang="ko-KR" altLang="en-US" sz="110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486502" y="4386759"/>
                <a:ext cx="1044882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전 유통 과정을</a:t>
                </a:r>
              </a:p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직접 관리하므로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안전한 거래가 보장</a:t>
                </a:r>
              </a:p>
            </p:txBody>
          </p:sp>
          <p:cxnSp>
            <p:nvCxnSpPr>
              <p:cNvPr id="38" name="직선 연결선[R] 37"/>
              <p:cNvCxnSpPr/>
              <p:nvPr/>
            </p:nvCxnSpPr>
            <p:spPr>
              <a:xfrm>
                <a:off x="6506950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/>
              <p:cNvSpPr/>
              <p:nvPr/>
            </p:nvSpPr>
            <p:spPr>
              <a:xfrm>
                <a:off x="7772615" y="4119981"/>
                <a:ext cx="96309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공정성</a:t>
                </a:r>
                <a:endParaRPr lang="ko-KR" altLang="en-US" sz="110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7729863" y="4386759"/>
                <a:ext cx="1044882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처리 과정 및 결과가 온라인에서 </a:t>
                </a:r>
              </a:p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실시간 공개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cxnSp>
            <p:nvCxnSpPr>
              <p:cNvPr id="41" name="직선 연결선[R] 40"/>
              <p:cNvCxnSpPr/>
              <p:nvPr/>
            </p:nvCxnSpPr>
            <p:spPr>
              <a:xfrm>
                <a:off x="7750311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/>
              <p:cNvSpPr/>
              <p:nvPr/>
            </p:nvSpPr>
            <p:spPr>
              <a:xfrm>
                <a:off x="9009050" y="4119981"/>
                <a:ext cx="96309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편리성</a:t>
                </a:r>
                <a:endParaRPr lang="ko-KR" altLang="en-US" sz="110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8947635" y="4389697"/>
                <a:ext cx="1097061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차량평가에서 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판매 대행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명의 이전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까지 원스톱 서비스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cxnSp>
            <p:nvCxnSpPr>
              <p:cNvPr id="44" name="직선 연결선[R] 43"/>
              <p:cNvCxnSpPr/>
              <p:nvPr/>
            </p:nvCxnSpPr>
            <p:spPr>
              <a:xfrm>
                <a:off x="8986746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E:\D드라이브 백업\cookies\▶업무\5. ☆내부 자료☆\현대글로비스 CI\현대글로비스 오토벨 BI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4751" y1="46569" x2="24751" y2="46569"/>
                        <a14:foregroundMark x1="25914" y1="26961" x2="25914" y2="26961"/>
                        <a14:foregroundMark x1="59967" y1="40686" x2="59967" y2="40686"/>
                        <a14:foregroundMark x1="64618" y1="42647" x2="64618" y2="42647"/>
                        <a14:foregroundMark x1="72591" y1="43627" x2="72591" y2="43627"/>
                        <a14:foregroundMark x1="82558" y1="42647" x2="82558" y2="42647"/>
                        <a14:foregroundMark x1="86877" y1="40686" x2="86877" y2="40686"/>
                        <a14:foregroundMark x1="90532" y1="35294" x2="90532" y2="35294"/>
                        <a14:foregroundMark x1="75249" y1="75490" x2="75249" y2="75490"/>
                        <a14:foregroundMark x1="74252" y1="50980" x2="74252" y2="50980"/>
                        <a14:foregroundMark x1="18605" y1="73529" x2="18605" y2="73529"/>
                        <a14:foregroundMark x1="18272" y1="76471" x2="18272" y2="76471"/>
                        <a14:foregroundMark x1="18106" y1="82843" x2="18106" y2="82843"/>
                        <a14:foregroundMark x1="22425" y1="75490" x2="22425" y2="75490"/>
                        <a14:foregroundMark x1="23588" y1="78431" x2="23588" y2="78431"/>
                        <a14:foregroundMark x1="26578" y1="74510" x2="26578" y2="74510"/>
                        <a14:foregroundMark x1="28239" y1="80392" x2="28239" y2="80392"/>
                        <a14:foregroundMark x1="32392" y1="75000" x2="32392" y2="75000"/>
                        <a14:foregroundMark x1="35216" y1="78431" x2="35216" y2="78431"/>
                        <a14:foregroundMark x1="36545" y1="77451" x2="36545" y2="77451"/>
                        <a14:foregroundMark x1="39203" y1="77451" x2="39203" y2="77451"/>
                        <a14:foregroundMark x1="39867" y1="83333" x2="39867" y2="83333"/>
                        <a14:foregroundMark x1="43355" y1="78922" x2="43355" y2="78922"/>
                        <a14:foregroundMark x1="43688" y1="81373" x2="43688" y2="81373"/>
                        <a14:foregroundMark x1="47508" y1="77941" x2="47508" y2="77941"/>
                        <a14:foregroundMark x1="53322" y1="77941" x2="53322" y2="77941"/>
                        <a14:foregroundMark x1="55150" y1="78922" x2="55150" y2="78922"/>
                        <a14:foregroundMark x1="53488" y1="74510" x2="53488" y2="74510"/>
                        <a14:foregroundMark x1="59136" y1="76471" x2="59136" y2="76471"/>
                        <a14:foregroundMark x1="61628" y1="75980" x2="61628" y2="75980"/>
                        <a14:foregroundMark x1="63289" y1="76471" x2="63289" y2="76471"/>
                        <a14:foregroundMark x1="66611" y1="76961" x2="66611" y2="76961"/>
                        <a14:foregroundMark x1="68439" y1="78431" x2="68439" y2="78431"/>
                        <a14:foregroundMark x1="69934" y1="77941" x2="69934" y2="77941"/>
                        <a14:foregroundMark x1="72591" y1="78431" x2="72591" y2="78431"/>
                        <a14:foregroundMark x1="75581" y1="83824" x2="75581" y2="83824"/>
                        <a14:foregroundMark x1="77243" y1="49510" x2="77243" y2="49510"/>
                        <a14:foregroundMark x1="70432" y1="54412" x2="70432" y2="54412"/>
                        <a14:foregroundMark x1="73920" y1="59314" x2="73920" y2="593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029" y="2426644"/>
            <a:ext cx="1596357" cy="54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C3754D0-755A-4694-BAA3-35D3805BDB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104" y="1142695"/>
            <a:ext cx="680990" cy="289421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A7FC3EF9-1AD7-46E7-9E94-2BB63B16801E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EF28AAB-7045-4858-BEA7-F3B09A771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6319FE-5694-40B5-99C2-0AD00829903E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BUSINESS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유통 사업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91F50BA-3044-4515-8779-71D47E6BB5F0}"/>
              </a:ext>
            </a:extLst>
          </p:cNvPr>
          <p:cNvSpPr txBox="1"/>
          <p:nvPr/>
        </p:nvSpPr>
        <p:spPr>
          <a:xfrm flipH="1">
            <a:off x="574372" y="3431992"/>
            <a:ext cx="5362709" cy="14100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80"/>
              </a:lnSpc>
            </a:pPr>
            <a:r>
              <a:rPr lang="ko-KR" altLang="en-US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중고차 매각 서비스   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전문 평가사의 무료방문평가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즉시 대금송금 및 명의이전 등 원스톱 서비스 제공</a:t>
            </a:r>
            <a:endParaRPr lang="en-US" altLang="ko-KR" sz="100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2080"/>
              </a:lnSpc>
            </a:pPr>
            <a:r>
              <a:rPr lang="ko-KR" altLang="en-US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중고차 구매 서비스   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라이브 스튜디오에서 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112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가지 정밀 차량 점검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믿을 수 있는 매물 제공</a:t>
            </a:r>
            <a:endParaRPr lang="en-US" altLang="ko-KR" sz="100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2080"/>
              </a:lnSpc>
            </a:pP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                              -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온라인 결제 서비스 및 집 앞까지 배송해주는 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홈서비스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‘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제공</a:t>
            </a:r>
            <a:endParaRPr lang="en-US" altLang="ko-KR" sz="100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2080"/>
              </a:lnSpc>
            </a:pPr>
            <a:r>
              <a:rPr lang="ko-KR" altLang="en-US" sz="10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</a:t>
            </a:r>
            <a:r>
              <a:rPr lang="ko-KR" altLang="en-US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시세 조회 서비스   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국내 최대 경매장 운영으로 축적된 빅데이터 분석을 통한 정확한 가격 산출</a:t>
            </a:r>
            <a:endParaRPr lang="en-US" altLang="ko-KR" sz="100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2080"/>
              </a:lnSpc>
            </a:pP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                              -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플랫폼 내차 팔기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사기와 연계한 편리하고 실용적인 시세정보 제공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endParaRPr lang="ko-KR" altLang="en-US" sz="80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185AB25D-C155-40A8-8B27-F8408F8FBCB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871" y="6829252"/>
            <a:ext cx="200522" cy="20052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05DBC18-6D54-4D95-8793-D988BD64B3B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560" y="6843103"/>
            <a:ext cx="200522" cy="20052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2541327-863F-4D9F-9C01-FFD92321E9B7}"/>
              </a:ext>
            </a:extLst>
          </p:cNvPr>
          <p:cNvGrpSpPr/>
          <p:nvPr/>
        </p:nvGrpSpPr>
        <p:grpSpPr>
          <a:xfrm>
            <a:off x="8008517" y="3052935"/>
            <a:ext cx="1807867" cy="371044"/>
            <a:chOff x="8008517" y="2927722"/>
            <a:chExt cx="1807867" cy="37104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D615798-C7D4-4E1B-8489-565434F4F105}"/>
                </a:ext>
              </a:extLst>
            </p:cNvPr>
            <p:cNvSpPr/>
            <p:nvPr/>
          </p:nvSpPr>
          <p:spPr>
            <a:xfrm>
              <a:off x="8008517" y="2965701"/>
              <a:ext cx="1807867" cy="33306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3D23A21-6ABA-43E7-A90B-7FA46ABAE79C}"/>
                </a:ext>
              </a:extLst>
            </p:cNvPr>
            <p:cNvSpPr txBox="1"/>
            <p:nvPr/>
          </p:nvSpPr>
          <p:spPr>
            <a:xfrm flipH="1">
              <a:off x="8008517" y="2927722"/>
              <a:ext cx="1656596" cy="3413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-50" dirty="0"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http//autobell.co.kr</a:t>
              </a:r>
              <a:endParaRPr lang="ko-KR" altLang="en-US" sz="1100" spc="-50" dirty="0"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4618F6F-AF72-4706-8138-696A0B34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236041">
              <a:off x="9392854" y="2993639"/>
              <a:ext cx="247124" cy="247124"/>
            </a:xfrm>
            <a:prstGeom prst="rect">
              <a:avLst/>
            </a:prstGeom>
          </p:spPr>
        </p:pic>
      </p:grpSp>
      <p:pic>
        <p:nvPicPr>
          <p:cNvPr id="12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E5E5B17-6AF7-0965-F296-19A3CEA0C2E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46"/>
          <a:stretch/>
        </p:blipFill>
        <p:spPr>
          <a:xfrm>
            <a:off x="8397805" y="3666110"/>
            <a:ext cx="1737364" cy="3285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그림 13" descr="의자, 테이블, 가구, 실내이(가) 표시된 사진&#10;&#10;자동 생성된 설명">
            <a:extLst>
              <a:ext uri="{FF2B5EF4-FFF2-40B4-BE49-F238E27FC236}">
                <a16:creationId xmlns:a16="http://schemas.microsoft.com/office/drawing/2014/main" id="{A9517F74-4822-FCCE-5B67-5C2915D5509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322" y="5296259"/>
            <a:ext cx="2475158" cy="1650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 descr="육상 차량, 바퀴, 차량, 자동차이(가) 표시된 사진&#10;&#10;자동 생성된 설명">
            <a:extLst>
              <a:ext uri="{FF2B5EF4-FFF2-40B4-BE49-F238E27FC236}">
                <a16:creationId xmlns:a16="http://schemas.microsoft.com/office/drawing/2014/main" id="{0EE9138D-A233-CCF7-2881-79295C7C62D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321" y="3666110"/>
            <a:ext cx="2471679" cy="1647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56041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50851" y="421228"/>
            <a:ext cx="10058400" cy="4817553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411599" y="2986088"/>
            <a:ext cx="9863120" cy="421481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549838" y="1207474"/>
            <a:ext cx="4491022" cy="295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USED CAR </a:t>
            </a:r>
            <a:r>
              <a:rPr lang="en-US" altLang="ko-KR" sz="1800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BUSINESS</a:t>
            </a:r>
            <a:endParaRPr lang="ko-KR" altLang="en-US" sz="1800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30343" y="1680030"/>
            <a:ext cx="9863120" cy="1004750"/>
            <a:chOff x="430343" y="1680030"/>
            <a:chExt cx="9863120" cy="1004750"/>
          </a:xfrm>
        </p:grpSpPr>
        <p:sp>
          <p:nvSpPr>
            <p:cNvPr id="90" name="TextBox 89"/>
            <p:cNvSpPr txBox="1"/>
            <p:nvPr/>
          </p:nvSpPr>
          <p:spPr>
            <a:xfrm flipH="1">
              <a:off x="430343" y="1680030"/>
              <a:ext cx="98631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20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글로벌 네트워크를 기반으로 한 차별화된 중고차 수출사업을 진행합니다</a:t>
              </a:r>
              <a:r>
                <a:rPr lang="en-US" altLang="ko-KR" sz="2400" spc="-20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.</a:t>
              </a:r>
              <a:r>
                <a:rPr lang="ko-KR" altLang="en-US" sz="2400" spc="-20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  </a:t>
              </a:r>
              <a:endParaRPr lang="en-US" altLang="ko-KR" sz="2400" spc="-20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flipH="1">
              <a:off x="430343" y="2140400"/>
              <a:ext cx="9863120" cy="544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중고차 수출전문 플랫폼과 </a:t>
              </a:r>
              <a:r>
                <a:rPr lang="ko-KR" altLang="en-US" sz="140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현대글로비스만의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전문적인 서비스를 통해 고품질의 차량을 </a:t>
              </a:r>
              <a:endPara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다양한 국가에 수출하는 등 글로벌 중고차 시장에서의 입지를 다지고 있습니다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.</a:t>
              </a:r>
            </a:p>
          </p:txBody>
        </p:sp>
      </p:grpSp>
      <p:cxnSp>
        <p:nvCxnSpPr>
          <p:cNvPr id="116" name="직선 연결선[R] 115"/>
          <p:cNvCxnSpPr>
            <a:cxnSpLocks/>
          </p:cNvCxnSpPr>
          <p:nvPr/>
        </p:nvCxnSpPr>
        <p:spPr>
          <a:xfrm>
            <a:off x="611054" y="5330549"/>
            <a:ext cx="5039259" cy="0"/>
          </a:xfrm>
          <a:prstGeom prst="line">
            <a:avLst/>
          </a:prstGeom>
          <a:ln>
            <a:solidFill>
              <a:srgbClr val="00B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flipH="1">
            <a:off x="526702" y="3101519"/>
            <a:ext cx="5283826" cy="569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ts val="2080"/>
              </a:lnSpc>
            </a:pPr>
            <a:r>
              <a:rPr lang="ko-KR" altLang="en-US" sz="1000" b="1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</a:t>
            </a:r>
            <a:r>
              <a:rPr lang="ko-KR" altLang="en-US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■  중고차 수출전문 플랫폼 </a:t>
            </a:r>
            <a:r>
              <a:rPr lang="en-US" altLang="ko-KR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‘</a:t>
            </a:r>
            <a:r>
              <a:rPr lang="ko-KR" altLang="en-US" sz="1400" spc="-50" dirty="0" err="1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글로벌오토벨</a:t>
            </a:r>
            <a:r>
              <a:rPr lang="en-US" altLang="ko-KR" sz="1400" spc="-50" dirty="0">
                <a:solidFill>
                  <a:srgbClr val="FFF9B7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’</a:t>
            </a:r>
            <a:endParaRPr lang="ko-KR" altLang="en-US" sz="1000" spc="-50" dirty="0">
              <a:solidFill>
                <a:srgbClr val="FFF9B7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</a:t>
            </a:r>
            <a:r>
              <a:rPr lang="en-US" altLang="ko-KR" sz="10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38337" y="6658443"/>
            <a:ext cx="5234283" cy="456242"/>
            <a:chOff x="594091" y="4308998"/>
            <a:chExt cx="4866772" cy="456242"/>
          </a:xfrm>
        </p:grpSpPr>
        <p:grpSp>
          <p:nvGrpSpPr>
            <p:cNvPr id="5" name="그룹 4"/>
            <p:cNvGrpSpPr/>
            <p:nvPr/>
          </p:nvGrpSpPr>
          <p:grpSpPr>
            <a:xfrm>
              <a:off x="781725" y="4308998"/>
              <a:ext cx="4679138" cy="456242"/>
              <a:chOff x="688737" y="4327852"/>
              <a:chExt cx="4679138" cy="456242"/>
            </a:xfrm>
          </p:grpSpPr>
          <p:grpSp>
            <p:nvGrpSpPr>
              <p:cNvPr id="108" name="그룹 107"/>
              <p:cNvGrpSpPr/>
              <p:nvPr/>
            </p:nvGrpSpPr>
            <p:grpSpPr>
              <a:xfrm>
                <a:off x="3219096" y="4327852"/>
                <a:ext cx="2148779" cy="442396"/>
                <a:chOff x="-1183349" y="3062236"/>
                <a:chExt cx="2271694" cy="442396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-282339" y="3135300"/>
                  <a:ext cx="137068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800" b="1" dirty="0">
                      <a:solidFill>
                        <a:srgbClr val="FFF9B7"/>
                      </a:solidFill>
                      <a:latin typeface="타이포_팩토리 B" panose="02020503020101020101" pitchFamily="18" charset="-127"/>
                      <a:ea typeface="타이포_팩토리 B" panose="02020503020101020101" pitchFamily="18" charset="-127"/>
                      <a:cs typeface="나눔바른고딕" charset="0"/>
                    </a:rPr>
                    <a:t>3,000 </a:t>
                  </a:r>
                  <a:r>
                    <a:rPr lang="ko-KR" altLang="en-US" sz="900" spc="-50" dirty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나눔바른고딕" charset="-127"/>
                    </a:rPr>
                    <a:t>여명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 flipH="1">
                  <a:off x="-1183349" y="3062236"/>
                  <a:ext cx="1149359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/>
                  <a:r>
                    <a:rPr lang="ko-KR" altLang="en-US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  </a:t>
                  </a:r>
                  <a:endParaRPr lang="en-US" altLang="ko-KR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endParaRPr>
                </a:p>
                <a:p>
                  <a:pPr lvl="0"/>
                  <a:r>
                    <a:rPr lang="ko-KR" altLang="en-US" sz="1000" spc="-50" dirty="0" err="1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글로벌오토벨</a:t>
                  </a:r>
                  <a:r>
                    <a:rPr lang="ko-KR" altLang="en-US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 </a:t>
                  </a:r>
                  <a:r>
                    <a:rPr lang="ko-KR" altLang="en-US" sz="1000" spc="-50" dirty="0" err="1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회원수</a:t>
                  </a:r>
                  <a:endParaRPr lang="ko-KR" altLang="en-US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endParaRPr>
                </a:p>
              </p:txBody>
            </p:sp>
          </p:grpSp>
          <p:grpSp>
            <p:nvGrpSpPr>
              <p:cNvPr id="102" name="그룹 101"/>
              <p:cNvGrpSpPr/>
              <p:nvPr/>
            </p:nvGrpSpPr>
            <p:grpSpPr>
              <a:xfrm>
                <a:off x="688737" y="4414762"/>
                <a:ext cx="2458711" cy="369332"/>
                <a:chOff x="-1900689" y="3146153"/>
                <a:chExt cx="2599360" cy="369332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-973242" y="3146153"/>
                  <a:ext cx="167191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en-US" altLang="ko-KR" sz="1800" b="1" dirty="0">
                      <a:solidFill>
                        <a:srgbClr val="FFF9B7"/>
                      </a:solidFill>
                      <a:latin typeface="타이포_팩토리 B" panose="02020503020101020101" pitchFamily="18" charset="-127"/>
                      <a:ea typeface="타이포_팩토리 B" panose="02020503020101020101" pitchFamily="18" charset="-127"/>
                      <a:cs typeface="나눔바른고딕" charset="0"/>
                    </a:rPr>
                    <a:t>15,272</a:t>
                  </a:r>
                  <a:r>
                    <a:rPr lang="ko-KR" altLang="en-US" sz="1600" b="1" dirty="0">
                      <a:solidFill>
                        <a:srgbClr val="00B4E0"/>
                      </a:solidFill>
                      <a:latin typeface="타이포_팩토리 B" panose="02020503020101020101" pitchFamily="18" charset="-127"/>
                      <a:ea typeface="타이포_팩토리 B" panose="02020503020101020101" pitchFamily="18" charset="-127"/>
                      <a:cs typeface="나눔바른고딕" charset="0"/>
                    </a:rPr>
                    <a:t> </a:t>
                  </a:r>
                  <a:r>
                    <a:rPr lang="ko-KR" altLang="en-US" sz="900" spc="-50" dirty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나눔바른고딕" charset="-127"/>
                    </a:rPr>
                    <a:t>대</a:t>
                  </a:r>
                  <a:endParaRPr lang="ko-KR" altLang="en-US" sz="9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나눔바른고딕" charset="-127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flipH="1">
                  <a:off x="-1900689" y="3213362"/>
                  <a:ext cx="1622603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/>
                  <a:r>
                    <a:rPr lang="ko-KR" altLang="en-US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   중고차 누적 수출 대수</a:t>
                  </a:r>
                </a:p>
              </p:txBody>
            </p:sp>
          </p:grpSp>
        </p:grpSp>
        <p:sp>
          <p:nvSpPr>
            <p:cNvPr id="6" name="모서리가 둥근 직사각형 5"/>
            <p:cNvSpPr/>
            <p:nvPr/>
          </p:nvSpPr>
          <p:spPr>
            <a:xfrm>
              <a:off x="594091" y="4404448"/>
              <a:ext cx="4851846" cy="325517"/>
            </a:xfrm>
            <a:prstGeom prst="roundRect">
              <a:avLst/>
            </a:prstGeom>
            <a:noFill/>
            <a:ln w="22225">
              <a:solidFill>
                <a:srgbClr val="00B4E0">
                  <a:alpha val="3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03487" y="5343787"/>
            <a:ext cx="4983208" cy="1198564"/>
            <a:chOff x="5061488" y="3708848"/>
            <a:chExt cx="4983208" cy="1198564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5061488" y="3708848"/>
              <a:ext cx="1801875" cy="312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80"/>
                </a:lnSpc>
              </a:pPr>
              <a:r>
                <a:rPr lang="en-US" altLang="ko-KR" sz="1100" b="1" spc="-10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•</a:t>
              </a:r>
              <a:r>
                <a:rPr lang="ko-KR" altLang="en-US" sz="1100" b="1" spc="-10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글로벌 중고차사업 강점</a:t>
              </a:r>
              <a:endParaRPr lang="ko-KR" altLang="en-US" sz="1100" b="1" spc="-1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257225" y="4067612"/>
              <a:ext cx="4787471" cy="839800"/>
              <a:chOff x="5257225" y="4067612"/>
              <a:chExt cx="4787471" cy="839800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57225" y="4067612"/>
                <a:ext cx="4753955" cy="839800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5303887" y="4119981"/>
                <a:ext cx="96309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품질 신뢰성</a:t>
                </a:r>
                <a:endParaRPr lang="ko-KR" altLang="en-US" sz="110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5261135" y="4386759"/>
                <a:ext cx="1044882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101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개 항목 점검을 통해 차량 품질 및 정보 투명하게 공개</a:t>
                </a:r>
              </a:p>
            </p:txBody>
          </p:sp>
          <p:cxnSp>
            <p:nvCxnSpPr>
              <p:cNvPr id="34" name="직선 연결선[R] 33"/>
              <p:cNvCxnSpPr/>
              <p:nvPr/>
            </p:nvCxnSpPr>
            <p:spPr>
              <a:xfrm>
                <a:off x="5281583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6529254" y="4119981"/>
                <a:ext cx="96309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편리성</a:t>
                </a:r>
                <a:endParaRPr lang="ko-KR" altLang="en-US" sz="110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486502" y="4386759"/>
                <a:ext cx="1044882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차량 조회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구매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물류등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고객을 위한 원스톱 서비스 제공</a:t>
                </a:r>
              </a:p>
            </p:txBody>
          </p:sp>
          <p:cxnSp>
            <p:nvCxnSpPr>
              <p:cNvPr id="38" name="직선 연결선[R] 37"/>
              <p:cNvCxnSpPr/>
              <p:nvPr/>
            </p:nvCxnSpPr>
            <p:spPr>
              <a:xfrm>
                <a:off x="6506950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/>
              <p:cNvSpPr/>
              <p:nvPr/>
            </p:nvSpPr>
            <p:spPr>
              <a:xfrm>
                <a:off x="7772615" y="4119981"/>
                <a:ext cx="96309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전문성</a:t>
                </a:r>
                <a:endParaRPr lang="ko-KR" altLang="en-US" sz="110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7729863" y="4386759"/>
                <a:ext cx="1044882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전문 콜센터 운영을 통한 국가별 맞춤 수출상담 서비스 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cxnSp>
            <p:nvCxnSpPr>
              <p:cNvPr id="41" name="직선 연결선[R] 40"/>
              <p:cNvCxnSpPr/>
              <p:nvPr/>
            </p:nvCxnSpPr>
            <p:spPr>
              <a:xfrm>
                <a:off x="7750311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/>
              <p:cNvSpPr/>
              <p:nvPr/>
            </p:nvSpPr>
            <p:spPr>
              <a:xfrm>
                <a:off x="9009050" y="4119981"/>
                <a:ext cx="96309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spc="-100" dirty="0">
                    <a:solidFill>
                      <a:srgbClr val="00B4E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물류 경쟁력</a:t>
                </a:r>
                <a:endParaRPr lang="ko-KR" altLang="en-US" sz="1100" spc="-100" dirty="0">
                  <a:solidFill>
                    <a:srgbClr val="00B4E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8947635" y="4389697"/>
                <a:ext cx="1097061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980"/>
                  </a:lnSpc>
                </a:pPr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현대글로비스만의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  <a:p>
                <a:pPr algn="ctr">
                  <a:lnSpc>
                    <a:spcPts val="980"/>
                  </a:lnSpc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글로벌 물류 네트워크 활용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cxnSp>
            <p:nvCxnSpPr>
              <p:cNvPr id="44" name="직선 연결선[R] 43"/>
              <p:cNvCxnSpPr/>
              <p:nvPr/>
            </p:nvCxnSpPr>
            <p:spPr>
              <a:xfrm>
                <a:off x="8986746" y="4365043"/>
                <a:ext cx="1007771" cy="0"/>
              </a:xfrm>
              <a:prstGeom prst="line">
                <a:avLst/>
              </a:prstGeom>
              <a:ln>
                <a:solidFill>
                  <a:srgbClr val="00B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3C3754D0-755A-4694-BAA3-35D3805BDB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5289" y="1153501"/>
            <a:ext cx="709624" cy="30159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A7FC3EF9-1AD7-46E7-9E94-2BB63B16801E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EF28AAB-7045-4858-BEA7-F3B09A771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6319FE-5694-40B5-99C2-0AD00829903E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BUSINESS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유통 사업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91F50BA-3044-4515-8779-71D47E6BB5F0}"/>
              </a:ext>
            </a:extLst>
          </p:cNvPr>
          <p:cNvSpPr txBox="1"/>
          <p:nvPr/>
        </p:nvSpPr>
        <p:spPr>
          <a:xfrm flipH="1">
            <a:off x="611054" y="3383484"/>
            <a:ext cx="5362709" cy="194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080"/>
              </a:lnSpc>
            </a:pPr>
            <a:r>
              <a:rPr lang="ko-KR" altLang="en-US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고객맞춤형 서비스 제공 </a:t>
            </a:r>
          </a:p>
          <a:p>
            <a:pPr>
              <a:lnSpc>
                <a:spcPts val="2080"/>
              </a:lnSpc>
            </a:pP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중고차 수출 전문가들의 국가별 맞춤 수출 상담 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영어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아랍어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스페인어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러시아 등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)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제공</a:t>
            </a:r>
          </a:p>
          <a:p>
            <a:pPr>
              <a:lnSpc>
                <a:spcPts val="2080"/>
              </a:lnSpc>
            </a:pP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-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글로벌 물류 네트워크를 활용한 정기적인 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Shipping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서비스 제공</a:t>
            </a:r>
          </a:p>
          <a:p>
            <a:pPr>
              <a:lnSpc>
                <a:spcPts val="2080"/>
              </a:lnSpc>
            </a:pPr>
            <a:r>
              <a:rPr lang="ko-KR" altLang="en-US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우수한 품질 보장 </a:t>
            </a:r>
            <a:endParaRPr lang="en-US" altLang="ko-KR" sz="1000" b="1" dirty="0">
              <a:solidFill>
                <a:srgbClr val="FFF9B7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2080"/>
              </a:lnSpc>
            </a:pPr>
            <a:r>
              <a:rPr lang="en-US" altLang="ko-KR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- 4</a:t>
            </a:r>
            <a:r>
              <a:rPr lang="ko-KR" altLang="en-US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 권역</a:t>
            </a:r>
            <a:r>
              <a:rPr lang="en-US" altLang="ko-KR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(</a:t>
            </a:r>
            <a:r>
              <a:rPr lang="ko-KR" altLang="en-US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중동</a:t>
            </a:r>
            <a:r>
              <a:rPr lang="en-US" altLang="ko-KR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중남미</a:t>
            </a:r>
            <a:r>
              <a:rPr lang="en-US" altLang="ko-KR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아프리카</a:t>
            </a:r>
            <a:r>
              <a:rPr lang="en-US" altLang="ko-KR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CIS)</a:t>
            </a:r>
            <a:r>
              <a:rPr lang="ko-KR" altLang="en-US" sz="10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으로 우수한 품질의 중고차 수출</a:t>
            </a:r>
          </a:p>
          <a:p>
            <a:pPr>
              <a:lnSpc>
                <a:spcPts val="2080"/>
              </a:lnSpc>
            </a:pP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정비 전문가들의 </a:t>
            </a: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101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 항목 점검을 마친 </a:t>
            </a:r>
            <a:r>
              <a:rPr lang="ko-KR" altLang="en-US" sz="1000" dirty="0" err="1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현대글로비스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인증서비스</a:t>
            </a:r>
          </a:p>
          <a:p>
            <a:pPr>
              <a:lnSpc>
                <a:spcPts val="2080"/>
              </a:lnSpc>
            </a:pPr>
            <a:r>
              <a:rPr lang="en-US" altLang="ko-KR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- </a:t>
            </a:r>
            <a:r>
              <a:rPr lang="ko-KR" altLang="en-US" sz="1000" dirty="0" err="1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현대글로비스가</a:t>
            </a:r>
            <a:r>
              <a:rPr lang="ko-KR" altLang="en-US" sz="10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제공한 품질정보와 상이할 경우 보상 서비스 제공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185AB25D-C155-40A8-8B27-F8408F8FBCB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871" y="6829252"/>
            <a:ext cx="200522" cy="20052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05DBC18-6D54-4D95-8793-D988BD64B3B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278" y="6842715"/>
            <a:ext cx="200522" cy="200522"/>
          </a:xfrm>
          <a:prstGeom prst="rect">
            <a:avLst/>
          </a:prstGeom>
        </p:spPr>
      </p:pic>
      <p:pic>
        <p:nvPicPr>
          <p:cNvPr id="15" name="그림 14" descr="텍스트, 육상 차량, 차량, 바퀴이(가) 표시된 사진&#10;&#10;자동 생성된 설명">
            <a:extLst>
              <a:ext uri="{FF2B5EF4-FFF2-40B4-BE49-F238E27FC236}">
                <a16:creationId xmlns:a16="http://schemas.microsoft.com/office/drawing/2014/main" id="{3D7A4D2B-DE6B-7765-CB5C-4FA14A7181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0394" y="3400497"/>
            <a:ext cx="4395096" cy="347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504997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98350" y="739004"/>
            <a:ext cx="10058400" cy="4817553"/>
          </a:xfrm>
          <a:prstGeom prst="rect">
            <a:avLst/>
          </a:prstGeom>
        </p:spPr>
      </p:pic>
      <p:sp>
        <p:nvSpPr>
          <p:cNvPr id="133" name="직사각형 132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650025" y="1207474"/>
            <a:ext cx="2580243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TRADING </a:t>
            </a:r>
            <a:r>
              <a:rPr lang="en-US" altLang="ko-KR" sz="1800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BUSINESS</a:t>
            </a:r>
            <a:endParaRPr lang="ko-KR" altLang="en-US" sz="1800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 flipH="1">
            <a:off x="430343" y="1680031"/>
            <a:ext cx="9863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spc="-20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물류 및 유통사업 노하우와 글로벌 네트워크를 바탕으로 새로운 시너지를 창출합니다</a:t>
            </a:r>
            <a:r>
              <a:rPr lang="en-US" altLang="ko-KR" sz="2400" spc="-20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.</a:t>
            </a:r>
          </a:p>
        </p:txBody>
      </p:sp>
      <p:sp>
        <p:nvSpPr>
          <p:cNvPr id="140" name="TextBox 139"/>
          <p:cNvSpPr txBox="1"/>
          <p:nvPr/>
        </p:nvSpPr>
        <p:spPr>
          <a:xfrm flipH="1">
            <a:off x="430343" y="2141363"/>
            <a:ext cx="9863120" cy="542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820"/>
              </a:lnSpc>
            </a:pPr>
            <a:r>
              <a:rPr lang="ko-KR" altLang="en-US" sz="14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현대글로비스의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독보적인 물류 및 유통 경쟁력을 바탕으로</a:t>
            </a:r>
          </a:p>
          <a:p>
            <a:pPr algn="ctr">
              <a:lnSpc>
                <a:spcPts val="1820"/>
              </a:lnSpc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다양한 분야에서 </a:t>
            </a:r>
            <a:r>
              <a:rPr lang="ko-KR" altLang="en-US" sz="14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트레이딩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사업을 추진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안정적이고 지속적인 수익을 창출하고 있습니다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.</a:t>
            </a:r>
            <a:endParaRPr lang="ko-KR" altLang="en-US" sz="14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9811" y="2961850"/>
            <a:ext cx="6520324" cy="2284430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43" y="2961850"/>
            <a:ext cx="3319468" cy="2212978"/>
          </a:xfrm>
          <a:prstGeom prst="rect">
            <a:avLst/>
          </a:prstGeom>
        </p:spPr>
      </p:pic>
      <p:sp>
        <p:nvSpPr>
          <p:cNvPr id="144" name="직사각형 143"/>
          <p:cNvSpPr/>
          <p:nvPr/>
        </p:nvSpPr>
        <p:spPr>
          <a:xfrm>
            <a:off x="437493" y="4809267"/>
            <a:ext cx="9830076" cy="2390004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cxnSp>
        <p:nvCxnSpPr>
          <p:cNvPr id="191" name="직선 연결선[R] 190"/>
          <p:cNvCxnSpPr/>
          <p:nvPr/>
        </p:nvCxnSpPr>
        <p:spPr>
          <a:xfrm>
            <a:off x="7249017" y="5524492"/>
            <a:ext cx="2775482" cy="0"/>
          </a:xfrm>
          <a:prstGeom prst="line">
            <a:avLst/>
          </a:prstGeom>
          <a:ln>
            <a:solidFill>
              <a:srgbClr val="00B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/>
          <p:cNvCxnSpPr/>
          <p:nvPr/>
        </p:nvCxnSpPr>
        <p:spPr>
          <a:xfrm>
            <a:off x="7249017" y="5156060"/>
            <a:ext cx="0" cy="1806618"/>
          </a:xfrm>
          <a:prstGeom prst="line">
            <a:avLst/>
          </a:prstGeom>
          <a:ln w="25400">
            <a:solidFill>
              <a:srgbClr val="00B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20085" y="4941863"/>
            <a:ext cx="6775420" cy="2020816"/>
            <a:chOff x="520085" y="4941863"/>
            <a:chExt cx="6775420" cy="2020816"/>
          </a:xfrm>
        </p:grpSpPr>
        <p:sp>
          <p:nvSpPr>
            <p:cNvPr id="173" name="TextBox 172"/>
            <p:cNvSpPr txBox="1"/>
            <p:nvPr/>
          </p:nvSpPr>
          <p:spPr>
            <a:xfrm flipH="1">
              <a:off x="520085" y="4941863"/>
              <a:ext cx="6531179" cy="585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de-DE" altLang="ko-KR" sz="1400" b="1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</a:t>
              </a:r>
              <a:r>
                <a:rPr lang="ko-KR" altLang="de-DE" sz="1400" b="1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트레이딩     </a:t>
              </a:r>
            </a:p>
            <a:p>
              <a:pPr>
                <a:lnSpc>
                  <a:spcPts val="1880"/>
                </a:lnSpc>
              </a:pPr>
              <a:r>
                <a:rPr lang="en-US" altLang="ko-KR" sz="12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</a:t>
              </a:r>
              <a:r>
                <a:rPr lang="ko-KR" altLang="en-US" sz="12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     원자재부터 완제품의 트레이딩 및 비철 금속</a:t>
              </a:r>
              <a:r>
                <a:rPr lang="en-US" altLang="ko-KR" sz="12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/</a:t>
              </a:r>
              <a:r>
                <a:rPr lang="ko-KR" altLang="en-US" sz="12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철강의 수출・수입・</a:t>
              </a:r>
              <a:r>
                <a:rPr lang="en-US" altLang="ko-KR" sz="12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3</a:t>
              </a:r>
              <a:r>
                <a:rPr lang="ko-KR" altLang="en-US" sz="12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국간 무역 수행</a:t>
              </a:r>
            </a:p>
          </p:txBody>
        </p:sp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8810" y="5875053"/>
              <a:ext cx="6304531" cy="108762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 flipH="1">
              <a:off x="522552" y="5534686"/>
              <a:ext cx="6772953" cy="3327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ko-KR" altLang="en-US" sz="1000" dirty="0">
                  <a:solidFill>
                    <a:srgbClr val="FFF9B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나눔바른고딕" charset="-127"/>
                </a:rPr>
                <a:t>트레이딩이란</a:t>
              </a:r>
              <a:r>
                <a:rPr lang="en-US" altLang="ko-KR" sz="1000" dirty="0">
                  <a:solidFill>
                    <a:srgbClr val="FFF9B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나눔바른고딕" charset="-127"/>
                </a:rPr>
                <a:t>?</a:t>
              </a:r>
              <a:r>
                <a:rPr lang="ko-KR" altLang="en-US" sz="1000" dirty="0">
                  <a:solidFill>
                    <a:srgbClr val="FFF9B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나눔바른고딕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나눔바른고딕" charset="-127"/>
                </a:rPr>
                <a:t>국내</a:t>
              </a:r>
              <a:r>
                <a:rPr lang="en-US" altLang="ko-KR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나눔바른고딕" charset="-127"/>
                </a:rPr>
                <a:t>/</a:t>
              </a:r>
              <a:r>
                <a:rPr lang="ko-KR" altLang="en-US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나눔바른고딕" charset="-127"/>
                </a:rPr>
                <a:t>외 시장의 수요와 공급 상황을 파악해 합리적인가격으로 원자재를 구매</a:t>
              </a:r>
              <a:r>
                <a:rPr lang="en-US" altLang="ko-KR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나눔바른고딕" charset="-127"/>
                </a:rPr>
                <a:t>, </a:t>
              </a:r>
              <a:r>
                <a:rPr lang="ko-KR" altLang="en-US" sz="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나눔바른고딕" charset="-127"/>
                </a:rPr>
                <a:t>다양한 무역 결제 조건을 활용해 적재적소에 판매하는 사업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944" y="993981"/>
            <a:ext cx="526871" cy="4616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0041BC7-3AE2-4625-9ACD-BF72935F8508}"/>
              </a:ext>
            </a:extLst>
          </p:cNvPr>
          <p:cNvSpPr txBox="1"/>
          <p:nvPr/>
        </p:nvSpPr>
        <p:spPr>
          <a:xfrm flipH="1">
            <a:off x="7622458" y="5161643"/>
            <a:ext cx="3269919" cy="313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80"/>
              </a:lnSpc>
            </a:pPr>
            <a:r>
              <a:rPr lang="ko-KR" altLang="en-US" sz="1400" spc="-50" dirty="0"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주요 서비스</a:t>
            </a:r>
            <a:endParaRPr lang="en-US" altLang="ko-KR" sz="1000" spc="-5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FB928DA-8706-4294-9B73-8EBE87E02F0D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F2E3771-0F17-4C75-89F6-1C5EB1D51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B1529C5-1EDA-46E6-8BB9-02E7F4F55A55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BUSINESS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유통 사업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F0D72D0-2B83-4DC0-B10A-427A13BAFE8B}"/>
              </a:ext>
            </a:extLst>
          </p:cNvPr>
          <p:cNvSpPr txBox="1"/>
          <p:nvPr/>
        </p:nvSpPr>
        <p:spPr>
          <a:xfrm flipH="1">
            <a:off x="7258114" y="5590037"/>
            <a:ext cx="3038629" cy="5341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80"/>
              </a:lnSpc>
            </a:pP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비철금속</a:t>
            </a:r>
            <a:r>
              <a: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(</a:t>
            </a: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알루미늄</a:t>
            </a:r>
            <a:r>
              <a: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구리</a:t>
            </a:r>
            <a:r>
              <a: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) </a:t>
            </a: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관련 경험이 풍부한 </a:t>
            </a:r>
            <a:endParaRPr lang="en-US" altLang="ko-KR" sz="1100" spc="-5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780"/>
              </a:lnSpc>
            </a:pP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트레이딩 우수 전문인력 보유</a:t>
            </a:r>
            <a:endParaRPr lang="en-US" altLang="ko-KR" sz="1100" spc="-5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A1FDF9-3C79-4F61-86F0-0B5C3CEFE37B}"/>
              </a:ext>
            </a:extLst>
          </p:cNvPr>
          <p:cNvSpPr txBox="1"/>
          <p:nvPr/>
        </p:nvSpPr>
        <p:spPr>
          <a:xfrm flipH="1">
            <a:off x="7258115" y="6169989"/>
            <a:ext cx="3038629" cy="764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80"/>
              </a:lnSpc>
            </a:pP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비철금속의 원자재</a:t>
            </a:r>
            <a:r>
              <a: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중간재</a:t>
            </a:r>
            <a:r>
              <a: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완제품에</a:t>
            </a:r>
            <a:r>
              <a: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이르는 </a:t>
            </a:r>
            <a:endParaRPr lang="en-US" altLang="ko-KR" sz="1100" spc="-5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780"/>
              </a:lnSpc>
            </a:pP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다양한 품목을 취급하며</a:t>
            </a:r>
            <a:r>
              <a: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</a:t>
            </a: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수출입을 비롯해 보관</a:t>
            </a:r>
            <a:r>
              <a: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/</a:t>
            </a: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운송 등</a:t>
            </a:r>
            <a:r>
              <a: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종합물류유통 서비스 제공</a:t>
            </a:r>
            <a:endParaRPr lang="en-US" altLang="ko-KR" sz="1100" spc="-5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A935B7-779F-48E2-AF2E-9BCF3FF618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4561" y="5183313"/>
            <a:ext cx="247897" cy="24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8994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13958" y="713767"/>
            <a:ext cx="10058400" cy="4817553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798507" y="1153324"/>
            <a:ext cx="4491022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KNOCKDOWN PARTS BUSINESS</a:t>
            </a:r>
            <a:endParaRPr lang="ko-KR" altLang="en-US" sz="1800" b="1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30343" y="1695419"/>
            <a:ext cx="9863120" cy="994170"/>
            <a:chOff x="430343" y="1695419"/>
            <a:chExt cx="9863120" cy="994170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30343" y="1695419"/>
              <a:ext cx="9863120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200" spc="-30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해외 공장에 자동차 부품을 운송・공급하며 국내 자동차 산업의 경쟁력을 높이고 있습니다</a:t>
              </a:r>
              <a:r>
                <a:rPr lang="en-US" altLang="ko-KR" sz="2200" spc="-30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.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flipH="1">
              <a:off x="430343" y="2135591"/>
              <a:ext cx="986312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부품 발주에서 포장・운송은 물론 현지에서의 내륙운송 및 보관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JIT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납입까지</a:t>
              </a:r>
            </a:p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현대글로비스는 해외 완성차 공장의 생산성을 높이기 위해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KD(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반조립 제품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)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유통서비스를 제공합니다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.</a:t>
              </a: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411599" y="2986088"/>
            <a:ext cx="9863120" cy="421481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141" y="1074421"/>
            <a:ext cx="528622" cy="35927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986191" y="3233239"/>
            <a:ext cx="5144746" cy="1091335"/>
            <a:chOff x="4986191" y="3233239"/>
            <a:chExt cx="5144746" cy="1091335"/>
          </a:xfrm>
        </p:grpSpPr>
        <p:grpSp>
          <p:nvGrpSpPr>
            <p:cNvPr id="5" name="그룹 4"/>
            <p:cNvGrpSpPr/>
            <p:nvPr/>
          </p:nvGrpSpPr>
          <p:grpSpPr>
            <a:xfrm>
              <a:off x="5093854" y="3233239"/>
              <a:ext cx="4964255" cy="615995"/>
              <a:chOff x="5093854" y="3233239"/>
              <a:chExt cx="4964255" cy="615995"/>
            </a:xfrm>
          </p:grpSpPr>
          <p:sp>
            <p:nvSpPr>
              <p:cNvPr id="208" name="TextBox 207"/>
              <p:cNvSpPr txBox="1"/>
              <p:nvPr/>
            </p:nvSpPr>
            <p:spPr>
              <a:xfrm flipH="1">
                <a:off x="5093854" y="3237528"/>
                <a:ext cx="975847" cy="6117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080"/>
                  </a:lnSpc>
                </a:pPr>
                <a:r>
                  <a:rPr lang="de-DE" altLang="ko-KR" sz="1400" spc="-5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■  KD</a:t>
                </a:r>
                <a:r>
                  <a:rPr lang="ko-KR" altLang="de-DE" sz="1400" spc="-5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유통</a:t>
                </a:r>
              </a:p>
              <a:p>
                <a:pPr>
                  <a:lnSpc>
                    <a:spcPts val="2080"/>
                  </a:lnSpc>
                </a:pPr>
                <a:r>
                  <a:rPr lang="ko-KR" altLang="de-DE" sz="1400" spc="-5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■  </a:t>
                </a:r>
                <a:r>
                  <a:rPr lang="de-DE" altLang="ko-KR" sz="1400" spc="-5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KD</a:t>
                </a:r>
                <a:r>
                  <a:rPr lang="ko-KR" altLang="de-DE" sz="1400" spc="-5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포장     </a:t>
                </a: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 flipH="1">
                <a:off x="5935064" y="3233239"/>
                <a:ext cx="4123045" cy="5979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080"/>
                  </a:lnSpc>
                </a:pPr>
                <a:r>
                  <a:rPr lang="en-US" altLang="ko-KR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:   </a:t>
                </a:r>
                <a:r>
                  <a:rPr lang="ko-KR" altLang="en-US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자동차 부품 조달</a:t>
                </a:r>
                <a:r>
                  <a:rPr lang="en-US" altLang="ko-KR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r>
                  <a:rPr lang="ko-KR" altLang="en-US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품질관리</a:t>
                </a:r>
                <a:r>
                  <a:rPr lang="en-US" altLang="ko-KR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r>
                  <a:rPr lang="ko-KR" altLang="en-US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통관</a:t>
                </a:r>
                <a:r>
                  <a:rPr lang="en-US" altLang="ko-KR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r>
                  <a:rPr lang="ko-KR" altLang="en-US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운송 등 종합 유통서비스 제공</a:t>
                </a:r>
              </a:p>
              <a:p>
                <a:pPr>
                  <a:lnSpc>
                    <a:spcPts val="2080"/>
                  </a:lnSpc>
                </a:pPr>
                <a:r>
                  <a:rPr lang="en-US" altLang="ko-KR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:   </a:t>
                </a:r>
                <a:r>
                  <a:rPr lang="ko-KR" altLang="en-US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해외 완성차공장의 조립 생산을 위해 최적화된 자동차 부품 포장서비스 제공</a:t>
                </a: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4986191" y="3954830"/>
              <a:ext cx="5144746" cy="369744"/>
              <a:chOff x="4986191" y="3954830"/>
              <a:chExt cx="5144746" cy="369744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4986191" y="3987063"/>
                <a:ext cx="5123241" cy="337511"/>
              </a:xfrm>
              <a:prstGeom prst="roundRect">
                <a:avLst/>
              </a:prstGeom>
              <a:solidFill>
                <a:schemeClr val="tx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flipH="1">
                <a:off x="5007696" y="3954830"/>
                <a:ext cx="5123241" cy="3286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2080"/>
                  </a:lnSpc>
                </a:pPr>
                <a:r>
                  <a:rPr lang="en-US" altLang="ko-KR" sz="10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KD</a:t>
                </a:r>
                <a:r>
                  <a:rPr lang="ko-KR" altLang="en-US" sz="10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란</a:t>
                </a:r>
                <a:r>
                  <a:rPr lang="en-US" altLang="ko-KR" sz="10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?</a:t>
                </a:r>
                <a:r>
                  <a:rPr lang="ko-KR" altLang="en-US" sz="10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Knock Down</a:t>
                </a:r>
                <a:r>
                  <a:rPr lang="ko-KR" altLang="en-US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의 약자로 완성품이 아닌 부품의 형태로 수출해 현지에서 조립</a:t>
                </a:r>
                <a:r>
                  <a:rPr lang="en-US" altLang="ko-KR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/</a:t>
                </a:r>
                <a:r>
                  <a:rPr lang="ko-KR" altLang="en-US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생산 및 판매하는 방식</a:t>
                </a: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5264870" y="4620393"/>
            <a:ext cx="4779972" cy="2360741"/>
            <a:chOff x="5264870" y="4620393"/>
            <a:chExt cx="4779972" cy="2360741"/>
          </a:xfrm>
        </p:grpSpPr>
        <p:sp>
          <p:nvSpPr>
            <p:cNvPr id="154" name="TextBox 153"/>
            <p:cNvSpPr txBox="1"/>
            <p:nvPr/>
          </p:nvSpPr>
          <p:spPr>
            <a:xfrm flipH="1">
              <a:off x="5379213" y="4620393"/>
              <a:ext cx="32699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ko-KR" altLang="en-US" sz="1400" spc="-50" dirty="0">
                  <a:solidFill>
                    <a:prstClr val="white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주요 실적 및 현황</a:t>
              </a:r>
              <a:endParaRPr lang="en-US" altLang="ko-KR" sz="1400" spc="-50" dirty="0"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  <p:cxnSp>
          <p:nvCxnSpPr>
            <p:cNvPr id="186" name="직선 연결선[R] 185"/>
            <p:cNvCxnSpPr/>
            <p:nvPr/>
          </p:nvCxnSpPr>
          <p:spPr>
            <a:xfrm>
              <a:off x="5264870" y="4988398"/>
              <a:ext cx="4779972" cy="0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그룹 194"/>
            <p:cNvGrpSpPr/>
            <p:nvPr/>
          </p:nvGrpSpPr>
          <p:grpSpPr>
            <a:xfrm>
              <a:off x="7451965" y="5160364"/>
              <a:ext cx="2428445" cy="592270"/>
              <a:chOff x="608747" y="2906714"/>
              <a:chExt cx="2428445" cy="592270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846183" y="3098874"/>
                <a:ext cx="21910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is-IS" altLang="ko-KR" sz="20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38,770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개</a:t>
                </a:r>
                <a:endParaRPr lang="en-US" altLang="ko-KR" sz="9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 flipH="1">
                <a:off x="608747" y="2906714"/>
                <a:ext cx="2371668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r"/>
                <a:r>
                  <a:rPr lang="en-US" altLang="ko-KR" sz="1100" spc="-50" dirty="0">
                    <a:solidFill>
                      <a:prstClr val="white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KD </a:t>
                </a:r>
                <a:r>
                  <a:rPr lang="ko-KR" altLang="en-US" sz="1100" spc="-50" dirty="0">
                    <a:solidFill>
                      <a:prstClr val="white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부품 공급 품목</a:t>
                </a:r>
              </a:p>
            </p:txBody>
          </p:sp>
        </p:grpSp>
        <p:grpSp>
          <p:nvGrpSpPr>
            <p:cNvPr id="198" name="그룹 197"/>
            <p:cNvGrpSpPr/>
            <p:nvPr/>
          </p:nvGrpSpPr>
          <p:grpSpPr>
            <a:xfrm>
              <a:off x="5459598" y="5168867"/>
              <a:ext cx="2542900" cy="586538"/>
              <a:chOff x="1056901" y="1747109"/>
              <a:chExt cx="2542900" cy="586538"/>
            </a:xfrm>
          </p:grpSpPr>
          <p:sp>
            <p:nvSpPr>
              <p:cNvPr id="199" name="직사각형 198"/>
              <p:cNvSpPr/>
              <p:nvPr/>
            </p:nvSpPr>
            <p:spPr>
              <a:xfrm>
                <a:off x="1056901" y="1933537"/>
                <a:ext cx="21910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65,495</a:t>
                </a:r>
                <a:r>
                  <a:rPr lang="en-US" altLang="ko-KR" sz="9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FEU</a:t>
                </a:r>
                <a:endParaRPr lang="ko-KR" altLang="en-US" sz="9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 flipH="1">
                <a:off x="1228133" y="1747109"/>
                <a:ext cx="2371668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lang="en-US" altLang="ko-KR" sz="1100" spc="-50" dirty="0">
                    <a:solidFill>
                      <a:prstClr val="white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KD </a:t>
                </a:r>
                <a:r>
                  <a:rPr lang="ko-KR" altLang="en-US" sz="1100" spc="-50" dirty="0">
                    <a:solidFill>
                      <a:prstClr val="white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부품 물량</a:t>
                </a:r>
              </a:p>
            </p:txBody>
          </p:sp>
        </p:grpSp>
        <p:grpSp>
          <p:nvGrpSpPr>
            <p:cNvPr id="201" name="그룹 200"/>
            <p:cNvGrpSpPr/>
            <p:nvPr/>
          </p:nvGrpSpPr>
          <p:grpSpPr>
            <a:xfrm>
              <a:off x="7703918" y="6382167"/>
              <a:ext cx="2271857" cy="598967"/>
              <a:chOff x="330915" y="2960409"/>
              <a:chExt cx="2800519" cy="598967"/>
            </a:xfrm>
          </p:grpSpPr>
          <p:sp>
            <p:nvSpPr>
              <p:cNvPr id="202" name="직사각형 201"/>
              <p:cNvSpPr/>
              <p:nvPr/>
            </p:nvSpPr>
            <p:spPr>
              <a:xfrm>
                <a:off x="330915" y="3159266"/>
                <a:ext cx="219101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is-IS" altLang="ko-KR" sz="20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14</a:t>
                </a:r>
                <a:r>
                  <a:rPr lang="ko-KR" altLang="en-US" sz="9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개</a:t>
                </a: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 flipH="1">
                <a:off x="759767" y="2960409"/>
                <a:ext cx="2371667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r"/>
                <a:r>
                  <a:rPr lang="en-US" altLang="ko-KR" sz="1100" spc="-50" dirty="0">
                    <a:solidFill>
                      <a:prstClr val="white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KD </a:t>
                </a:r>
                <a:r>
                  <a:rPr lang="ko-KR" altLang="en-US" sz="1100" spc="-50" dirty="0">
                    <a:solidFill>
                      <a:prstClr val="white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부품 공급 해외 공장</a:t>
                </a:r>
              </a:p>
            </p:txBody>
          </p:sp>
        </p:grpSp>
        <p:cxnSp>
          <p:nvCxnSpPr>
            <p:cNvPr id="150" name="직선 연결선[R] 149"/>
            <p:cNvCxnSpPr>
              <a:cxnSpLocks/>
            </p:cNvCxnSpPr>
            <p:nvPr/>
          </p:nvCxnSpPr>
          <p:spPr>
            <a:xfrm flipH="1">
              <a:off x="6862321" y="5431692"/>
              <a:ext cx="1585070" cy="14261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/>
            <p:cNvCxnSpPr>
              <a:cxnSpLocks/>
            </p:cNvCxnSpPr>
            <p:nvPr/>
          </p:nvCxnSpPr>
          <p:spPr>
            <a:xfrm flipH="1" flipV="1">
              <a:off x="6774969" y="5425123"/>
              <a:ext cx="1797152" cy="1432770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/>
            <p:cNvGrpSpPr/>
            <p:nvPr/>
          </p:nvGrpSpPr>
          <p:grpSpPr>
            <a:xfrm>
              <a:off x="7020715" y="5497550"/>
              <a:ext cx="1309876" cy="1309876"/>
              <a:chOff x="6309395" y="4650263"/>
              <a:chExt cx="1428402" cy="1428402"/>
            </a:xfrm>
          </p:grpSpPr>
          <p:pic>
            <p:nvPicPr>
              <p:cNvPr id="152" name="그림 15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09395" y="4650263"/>
                <a:ext cx="1428402" cy="1428402"/>
              </a:xfrm>
              <a:prstGeom prst="rect">
                <a:avLst/>
              </a:prstGeom>
            </p:spPr>
          </p:pic>
          <p:pic>
            <p:nvPicPr>
              <p:cNvPr id="153" name="그림 15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62652" y="5167808"/>
                <a:ext cx="517290" cy="393312"/>
              </a:xfrm>
              <a:prstGeom prst="rect">
                <a:avLst/>
              </a:prstGeom>
            </p:spPr>
          </p:pic>
        </p:grp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D2548E-B9E3-43B5-92EB-817C97E9754D}"/>
              </a:ext>
            </a:extLst>
          </p:cNvPr>
          <p:cNvSpPr/>
          <p:nvPr/>
        </p:nvSpPr>
        <p:spPr>
          <a:xfrm>
            <a:off x="4770704" y="6595150"/>
            <a:ext cx="1777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s-IS" altLang="ko-KR" sz="20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45</a:t>
            </a:r>
            <a:r>
              <a:rPr lang="ko-KR" altLang="en-US" sz="9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8F0A7B-7277-4DE5-9A22-EB08149BA305}"/>
              </a:ext>
            </a:extLst>
          </p:cNvPr>
          <p:cNvSpPr txBox="1"/>
          <p:nvPr/>
        </p:nvSpPr>
        <p:spPr>
          <a:xfrm flipH="1">
            <a:off x="4664358" y="6391102"/>
            <a:ext cx="192396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/>
            <a:r>
              <a:rPr lang="en-US" altLang="ko-KR" sz="1100" spc="-50" dirty="0"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KD </a:t>
            </a:r>
            <a:r>
              <a:rPr lang="ko-KR" altLang="en-US" sz="1100" spc="-50" dirty="0"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부품 차종</a:t>
            </a:r>
          </a:p>
        </p:txBody>
      </p:sp>
      <p:pic>
        <p:nvPicPr>
          <p:cNvPr id="18" name="그림 17" descr="실내, 창고, 여러개이(가) 표시된 사진&#10;&#10;자동 생성된 설명">
            <a:extLst>
              <a:ext uri="{FF2B5EF4-FFF2-40B4-BE49-F238E27FC236}">
                <a16:creationId xmlns:a16="http://schemas.microsoft.com/office/drawing/2014/main" id="{BF2181B7-2383-48C3-8B84-83EF5B0EDED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972" y="5062419"/>
            <a:ext cx="4365837" cy="2138482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CCF918-37D9-41F6-860C-424B03AE0D0E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DBE701B-33AD-4DF7-B159-F04C1572C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5768FB6-AD56-454A-80AE-209A37486764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BUSINESS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유통 사업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pic>
        <p:nvPicPr>
          <p:cNvPr id="10" name="그림 9" descr="텍스트, 실내, 창고이(가) 표시된 사진&#10;&#10;자동 생성된 설명">
            <a:extLst>
              <a:ext uri="{FF2B5EF4-FFF2-40B4-BE49-F238E27FC236}">
                <a16:creationId xmlns:a16="http://schemas.microsoft.com/office/drawing/2014/main" id="{C92AC06A-81C1-495D-97CC-85FB942AA0E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835" y="2986088"/>
            <a:ext cx="4358974" cy="207633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C5F72F5-0B4F-4007-ADEA-970A39C0D24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8651" y="4650332"/>
            <a:ext cx="247897" cy="24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1649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3989E8-E625-264B-067A-1C412D351CF7}"/>
              </a:ext>
            </a:extLst>
          </p:cNvPr>
          <p:cNvSpPr/>
          <p:nvPr/>
        </p:nvSpPr>
        <p:spPr>
          <a:xfrm>
            <a:off x="411598" y="708796"/>
            <a:ext cx="9863121" cy="4923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3E07FF5B-FC81-3292-A93F-BF95A587C7B2}"/>
              </a:ext>
            </a:extLst>
          </p:cNvPr>
          <p:cNvSpPr/>
          <p:nvPr/>
        </p:nvSpPr>
        <p:spPr>
          <a:xfrm rot="5400000" flipV="1">
            <a:off x="5174382" y="3758929"/>
            <a:ext cx="2005926" cy="835694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2000"/>
                </a:schemeClr>
              </a:gs>
              <a:gs pos="55000">
                <a:schemeClr val="bg1">
                  <a:lumMod val="95000"/>
                  <a:alpha val="78000"/>
                </a:schemeClr>
              </a:gs>
              <a:gs pos="100000">
                <a:schemeClr val="bg1">
                  <a:lumMod val="85000"/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09" latinLnBrk="0"/>
            <a:endParaRPr lang="ko-KR" altLang="en-US">
              <a:ln>
                <a:solidFill>
                  <a:srgbClr val="333F50">
                    <a:alpha val="0"/>
                  </a:srgbClr>
                </a:solidFill>
              </a:ln>
              <a:solidFill>
                <a:prstClr val="white"/>
              </a:solidFill>
              <a:latin typeface="Microsoft GothicNeo"/>
              <a:ea typeface="Microsoft GothicNeo"/>
            </a:endParaRPr>
          </a:p>
        </p:txBody>
      </p: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8DB2A532-1293-9A20-857E-7752E8B152C0}"/>
              </a:ext>
            </a:extLst>
          </p:cNvPr>
          <p:cNvSpPr/>
          <p:nvPr/>
        </p:nvSpPr>
        <p:spPr>
          <a:xfrm rot="16200000" flipV="1">
            <a:off x="3582933" y="3769374"/>
            <a:ext cx="2005926" cy="835694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2000"/>
                </a:schemeClr>
              </a:gs>
              <a:gs pos="55000">
                <a:schemeClr val="bg1">
                  <a:lumMod val="95000"/>
                  <a:alpha val="78000"/>
                </a:schemeClr>
              </a:gs>
              <a:gs pos="100000">
                <a:schemeClr val="bg1">
                  <a:lumMod val="85000"/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09" latinLnBrk="0"/>
            <a:endParaRPr lang="ko-KR" altLang="en-US">
              <a:ln>
                <a:solidFill>
                  <a:srgbClr val="333F50">
                    <a:alpha val="0"/>
                  </a:srgbClr>
                </a:solidFill>
              </a:ln>
              <a:solidFill>
                <a:prstClr val="white"/>
              </a:solidFill>
              <a:latin typeface="Microsoft GothicNeo"/>
              <a:ea typeface="Microsoft GothicNeo"/>
            </a:endParaRPr>
          </a:p>
        </p:txBody>
      </p:sp>
      <p:sp>
        <p:nvSpPr>
          <p:cNvPr id="464" name="직사각형 463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417" name="직사각형 416"/>
          <p:cNvSpPr/>
          <p:nvPr/>
        </p:nvSpPr>
        <p:spPr>
          <a:xfrm>
            <a:off x="421025" y="5632588"/>
            <a:ext cx="9859389" cy="156831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215" y="5797821"/>
            <a:ext cx="7564466" cy="1164341"/>
            <a:chOff x="509282" y="5797821"/>
            <a:chExt cx="5293152" cy="1164341"/>
          </a:xfrm>
        </p:grpSpPr>
        <p:sp>
          <p:nvSpPr>
            <p:cNvPr id="431" name="TextBox 430"/>
            <p:cNvSpPr txBox="1"/>
            <p:nvPr/>
          </p:nvSpPr>
          <p:spPr>
            <a:xfrm flipH="1">
              <a:off x="509282" y="5811847"/>
              <a:ext cx="1360407" cy="11503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ko-KR" altLang="en-US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스마트물류</a:t>
              </a:r>
              <a:endParaRPr lang="en-US" altLang="ko-KR" sz="1400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2080"/>
                </a:lnSpc>
              </a:pPr>
              <a:r>
                <a:rPr lang="ko-KR" altLang="en-US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수소 사업</a:t>
              </a:r>
              <a:endParaRPr lang="en-US" altLang="ko-KR" sz="1400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2080"/>
                </a:lnSpc>
              </a:pPr>
              <a:r>
                <a:rPr lang="ko-KR" altLang="en-US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사용 후 </a:t>
              </a:r>
              <a:r>
                <a:rPr lang="en-US" altLang="ko-KR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EV </a:t>
              </a:r>
              <a:r>
                <a:rPr lang="ko-KR" altLang="en-US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배터리 사업</a:t>
              </a:r>
              <a:endParaRPr lang="en-US" altLang="ko-KR" sz="1400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2080"/>
                </a:lnSpc>
              </a:pPr>
              <a:r>
                <a:rPr lang="ko-KR" altLang="en-US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미래혁신 </a:t>
              </a:r>
              <a:r>
                <a:rPr lang="en-US" altLang="ko-KR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R&amp;D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flipH="1">
              <a:off x="1266412" y="5797821"/>
              <a:ext cx="4536022" cy="11383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스마트 물류기술 확보 및 운송 플랫폼 구축 통한 스마트물류솔루션사업 등 스마트물류 관련 사업 추진</a:t>
              </a:r>
              <a:endParaRPr lang="en-US" altLang="ko-KR" sz="105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2080"/>
                </a:lnSpc>
              </a:pP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수소 에너지 생태계 내 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SCM(Supply Chain Management)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구축 위한 유통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/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물류 확대 및 추가 사업 기회 발굴</a:t>
              </a:r>
              <a:endParaRPr lang="en-US" altLang="ko-KR" sz="105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2080"/>
                </a:lnSpc>
              </a:pP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                              향후 급성장이 예상되는 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EV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사용 후 배터리 산업 분야 사업기회 발굴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</a:t>
              </a:r>
            </a:p>
            <a:p>
              <a:pPr>
                <a:lnSpc>
                  <a:spcPts val="2080"/>
                </a:lnSpc>
              </a:pP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        글로벌 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TOP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기술 연구소로 분석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/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리서치 및 디지털 기술 기반 최적화 컨설팅 및 고객맞춤형 솔루션 제공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사업화 추진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7FA4AD1-B76D-4E6B-9624-CEA692DA3967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A3AFA08-38C1-47D1-A44F-FC829851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DA199A-B4BC-403F-B901-7FC3C4ADCD69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BUSINESS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미래 신사업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BB1DB7-994D-488E-9061-41E070C4D6F4}"/>
              </a:ext>
            </a:extLst>
          </p:cNvPr>
          <p:cNvSpPr/>
          <p:nvPr/>
        </p:nvSpPr>
        <p:spPr>
          <a:xfrm>
            <a:off x="4809872" y="3086796"/>
            <a:ext cx="1746912" cy="374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4000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FITC</a:t>
            </a:r>
            <a:endParaRPr lang="ko-KR" altLang="en-US" sz="4000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pic>
        <p:nvPicPr>
          <p:cNvPr id="14" name="그림 13" descr="텍스트, 도로, 나무, 자동차이(가) 표시된 사진&#10;&#10;자동 생성된 설명">
            <a:extLst>
              <a:ext uri="{FF2B5EF4-FFF2-40B4-BE49-F238E27FC236}">
                <a16:creationId xmlns:a16="http://schemas.microsoft.com/office/drawing/2014/main" id="{C4D1A59D-B0B9-4568-8D99-8A9F3FF5FF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6670" y="5715117"/>
            <a:ext cx="2194403" cy="1397030"/>
          </a:xfrm>
          <a:prstGeom prst="rect">
            <a:avLst/>
          </a:prstGeom>
        </p:spPr>
      </p:pic>
      <p:sp>
        <p:nvSpPr>
          <p:cNvPr id="29" name="btfpBulletedList321602">
            <a:extLst>
              <a:ext uri="{FF2B5EF4-FFF2-40B4-BE49-F238E27FC236}">
                <a16:creationId xmlns:a16="http://schemas.microsoft.com/office/drawing/2014/main" id="{D3AD94D5-F536-AD50-8A8B-25EE7046D4FE}"/>
              </a:ext>
            </a:extLst>
          </p:cNvPr>
          <p:cNvSpPr/>
          <p:nvPr/>
        </p:nvSpPr>
        <p:spPr>
          <a:xfrm>
            <a:off x="7125024" y="4757070"/>
            <a:ext cx="2670221" cy="59250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none" lIns="0" tIns="0" rIns="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글로벌 네트워크 최적화 및 운영 혁신 설계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제안 </a:t>
            </a:r>
            <a:endParaRPr lang="en-US" altLang="ko-KR" sz="1050" i="1" dirty="0">
              <a:ln>
                <a:solidFill>
                  <a:srgbClr val="333F50">
                    <a:alpha val="0"/>
                  </a:srgbClr>
                </a:solidFill>
              </a:ln>
              <a:solidFill>
                <a:srgbClr val="333F50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endParaRPr>
          </a:p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프로세스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시스템 표준화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최적화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및 디지털화</a:t>
            </a:r>
            <a:endParaRPr lang="en-US" altLang="ko-KR" sz="1050" i="1" dirty="0">
              <a:ln>
                <a:solidFill>
                  <a:srgbClr val="333F50">
                    <a:alpha val="0"/>
                  </a:srgbClr>
                </a:solidFill>
              </a:ln>
              <a:solidFill>
                <a:srgbClr val="333F50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btfpBulletedList321602">
            <a:extLst>
              <a:ext uri="{FF2B5EF4-FFF2-40B4-BE49-F238E27FC236}">
                <a16:creationId xmlns:a16="http://schemas.microsoft.com/office/drawing/2014/main" id="{7321E6BD-A427-0E35-918E-88296D76C7F2}"/>
              </a:ext>
            </a:extLst>
          </p:cNvPr>
          <p:cNvSpPr/>
          <p:nvPr/>
        </p:nvSpPr>
        <p:spPr>
          <a:xfrm>
            <a:off x="830663" y="4307924"/>
            <a:ext cx="2879538" cy="315019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none" lIns="0" tIns="71988" rIns="0" bIns="45713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08" lvl="3" algn="ctr" defTabSz="914217" fontAlgn="base">
              <a:lnSpc>
                <a:spcPts val="16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ko-KR" sz="1300" b="1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Next Generation IT      </a:t>
            </a:r>
          </a:p>
        </p:txBody>
      </p:sp>
      <p:sp>
        <p:nvSpPr>
          <p:cNvPr id="32" name="btfpBulletedList321602">
            <a:extLst>
              <a:ext uri="{FF2B5EF4-FFF2-40B4-BE49-F238E27FC236}">
                <a16:creationId xmlns:a16="http://schemas.microsoft.com/office/drawing/2014/main" id="{9DF336E4-1908-002D-C42F-206051F2396D}"/>
              </a:ext>
            </a:extLst>
          </p:cNvPr>
          <p:cNvSpPr/>
          <p:nvPr/>
        </p:nvSpPr>
        <p:spPr>
          <a:xfrm>
            <a:off x="7041336" y="4319636"/>
            <a:ext cx="3058908" cy="315019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none" lIns="0" tIns="71988" rIns="0" bIns="45713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08" lvl="3" algn="ctr" defTabSz="914217" fontAlgn="base">
              <a:lnSpc>
                <a:spcPts val="16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ko-KR" sz="1300" b="1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Consulting &amp; Process Innovation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0995F2-4912-9684-237D-F66782AD8240}"/>
              </a:ext>
            </a:extLst>
          </p:cNvPr>
          <p:cNvSpPr/>
          <p:nvPr/>
        </p:nvSpPr>
        <p:spPr>
          <a:xfrm>
            <a:off x="2918851" y="3142428"/>
            <a:ext cx="301447" cy="1846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09" latinLnBrk="0"/>
            <a:endParaRPr lang="ko-KR" altLang="en-US" sz="600">
              <a:ln>
                <a:solidFill>
                  <a:srgbClr val="333F50">
                    <a:alpha val="0"/>
                  </a:srgbClr>
                </a:solidFill>
              </a:ln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3" name="btfpBulletedList321602">
            <a:extLst>
              <a:ext uri="{FF2B5EF4-FFF2-40B4-BE49-F238E27FC236}">
                <a16:creationId xmlns:a16="http://schemas.microsoft.com/office/drawing/2014/main" id="{5F433533-4773-1C6E-14CE-CB3F5A9D8CE7}"/>
              </a:ext>
            </a:extLst>
          </p:cNvPr>
          <p:cNvSpPr/>
          <p:nvPr/>
        </p:nvSpPr>
        <p:spPr>
          <a:xfrm>
            <a:off x="1009244" y="4724779"/>
            <a:ext cx="2604094" cy="328544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none" lIns="0" tIns="0" rIns="0" bIns="0" rtlCol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물류 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IT 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시스템 구축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운영</a:t>
            </a:r>
            <a:endParaRPr lang="en-US" altLang="ko-KR" sz="1050" i="1" dirty="0">
              <a:ln>
                <a:solidFill>
                  <a:srgbClr val="333F50">
                    <a:alpha val="0"/>
                  </a:srgbClr>
                </a:solidFill>
              </a:ln>
              <a:solidFill>
                <a:srgbClr val="333F50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endParaRPr>
          </a:p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Visibility 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확보 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&amp;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End-to-End 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서비스 제공</a:t>
            </a:r>
          </a:p>
        </p:txBody>
      </p: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979F9313-BF45-0AAF-D6E0-BA01F28A9CC6}"/>
              </a:ext>
            </a:extLst>
          </p:cNvPr>
          <p:cNvGrpSpPr/>
          <p:nvPr/>
        </p:nvGrpSpPr>
        <p:grpSpPr>
          <a:xfrm>
            <a:off x="4549130" y="3856574"/>
            <a:ext cx="1714898" cy="1398753"/>
            <a:chOff x="5212290" y="3896296"/>
            <a:chExt cx="1714898" cy="1398753"/>
          </a:xfrm>
        </p:grpSpPr>
        <p:sp>
          <p:nvSpPr>
            <p:cNvPr id="503" name="육각형 502">
              <a:extLst>
                <a:ext uri="{FF2B5EF4-FFF2-40B4-BE49-F238E27FC236}">
                  <a16:creationId xmlns:a16="http://schemas.microsoft.com/office/drawing/2014/main" id="{A63ECDDD-3DF9-57F7-4142-CC6FDF3D9326}"/>
                </a:ext>
              </a:extLst>
            </p:cNvPr>
            <p:cNvSpPr/>
            <p:nvPr/>
          </p:nvSpPr>
          <p:spPr>
            <a:xfrm>
              <a:off x="5212290" y="3896296"/>
              <a:ext cx="1714898" cy="1398753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9696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09" latinLnBrk="0"/>
              <a:endParaRPr lang="ko-KR" altLang="en-US" b="1" dirty="0">
                <a:ln>
                  <a:solidFill>
                    <a:srgbClr val="333F50">
                      <a:alpha val="0"/>
                    </a:srgbClr>
                  </a:solidFill>
                </a:ln>
                <a:gradFill>
                  <a:gsLst>
                    <a:gs pos="19000">
                      <a:prstClr val="white"/>
                    </a:gs>
                    <a:gs pos="34000">
                      <a:prstClr val="white"/>
                    </a:gs>
                  </a:gsLst>
                  <a:lin ang="5400000" scaled="0"/>
                </a:gradFill>
                <a:effectLst>
                  <a:outerShdw blurRad="25400" dist="25400" dir="2700000" algn="tl" rotWithShape="0">
                    <a:prstClr val="black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05" name="육각형 504">
              <a:extLst>
                <a:ext uri="{FF2B5EF4-FFF2-40B4-BE49-F238E27FC236}">
                  <a16:creationId xmlns:a16="http://schemas.microsoft.com/office/drawing/2014/main" id="{72A500C0-147F-AD77-518E-DF2C6B333CB2}"/>
                </a:ext>
              </a:extLst>
            </p:cNvPr>
            <p:cNvSpPr/>
            <p:nvPr/>
          </p:nvSpPr>
          <p:spPr>
            <a:xfrm>
              <a:off x="5309153" y="3978305"/>
              <a:ext cx="1513804" cy="1234733"/>
            </a:xfrm>
            <a:prstGeom prst="hexagon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09" latinLnBrk="0"/>
              <a:endParaRPr lang="ko-KR" altLang="en-US" b="1">
                <a:ln>
                  <a:solidFill>
                    <a:srgbClr val="333F50">
                      <a:alpha val="0"/>
                    </a:srgbClr>
                  </a:solidFill>
                </a:ln>
                <a:gradFill>
                  <a:gsLst>
                    <a:gs pos="19000">
                      <a:prstClr val="white"/>
                    </a:gs>
                    <a:gs pos="34000">
                      <a:prstClr val="white"/>
                    </a:gs>
                  </a:gsLst>
                  <a:lin ang="5400000" scaled="0"/>
                </a:gradFill>
                <a:effectLst>
                  <a:outerShdw blurRad="25400" dist="25400" dir="2700000" algn="tl" rotWithShape="0">
                    <a:prstClr val="black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D1D7B6-0F14-4A72-BEB7-EA17E69DF422}"/>
              </a:ext>
            </a:extLst>
          </p:cNvPr>
          <p:cNvSpPr/>
          <p:nvPr/>
        </p:nvSpPr>
        <p:spPr>
          <a:xfrm>
            <a:off x="4306082" y="3379520"/>
            <a:ext cx="215331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4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Future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Innovation</a:t>
            </a:r>
          </a:p>
          <a:p>
            <a:pPr algn="ctr">
              <a:lnSpc>
                <a:spcPts val="154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Tech Center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89847F-EBA6-73D0-D825-8674AB7D31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78006" y="727517"/>
            <a:ext cx="10058400" cy="201092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21025" y="1646857"/>
            <a:ext cx="9872438" cy="980784"/>
            <a:chOff x="421025" y="1646857"/>
            <a:chExt cx="9872438" cy="980784"/>
          </a:xfrm>
        </p:grpSpPr>
        <p:sp>
          <p:nvSpPr>
            <p:cNvPr id="54" name="TextBox 53"/>
            <p:cNvSpPr txBox="1"/>
            <p:nvPr/>
          </p:nvSpPr>
          <p:spPr>
            <a:xfrm flipH="1">
              <a:off x="421025" y="1646857"/>
              <a:ext cx="9863120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2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수소</a:t>
              </a:r>
              <a:r>
                <a:rPr lang="en-US" altLang="ko-KR" sz="22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∙EV∙</a:t>
              </a:r>
              <a:r>
                <a:rPr lang="ko-KR" altLang="en-US" sz="22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스마트물류 등 미래 신사업 기술 기반의 고객 맞춤 솔루션 사업을 제공합니다</a:t>
              </a:r>
              <a:r>
                <a:rPr lang="en-US" altLang="ko-KR" sz="22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.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flipH="1">
              <a:off x="430343" y="2083261"/>
              <a:ext cx="9863120" cy="544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TOP TIER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기술 연구소를 운영하며 디지털 기반의 고객 맞춤형 솔루션을 제공하고 이를 사업화해 스마트 물류를 구현합니다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.</a:t>
              </a:r>
            </a:p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또한 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EV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관련 물류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/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유통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/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플랫폼 서비스와 더불어 글로벌 수소 공급망 관리 플랫폼을 이용한 최적의 수소유통 서비스를 제공합니다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.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6A71390-2D4D-453B-9B62-AC1FB7255F35}"/>
              </a:ext>
            </a:extLst>
          </p:cNvPr>
          <p:cNvSpPr/>
          <p:nvPr/>
        </p:nvSpPr>
        <p:spPr>
          <a:xfrm>
            <a:off x="4472205" y="1102512"/>
            <a:ext cx="4491022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FUTURE BUSINESS</a:t>
            </a:r>
            <a:endParaRPr lang="ko-KR" altLang="en-US" sz="1800" b="1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73B0A10-EC98-49A8-819C-072A3895AFD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72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581" y="987598"/>
            <a:ext cx="444455" cy="44445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5" name="btfpBulletedList321602">
            <a:extLst>
              <a:ext uri="{FF2B5EF4-FFF2-40B4-BE49-F238E27FC236}">
                <a16:creationId xmlns:a16="http://schemas.microsoft.com/office/drawing/2014/main" id="{A636AFCD-B3C7-68C8-C12A-064B70EBF311}"/>
              </a:ext>
            </a:extLst>
          </p:cNvPr>
          <p:cNvSpPr/>
          <p:nvPr/>
        </p:nvSpPr>
        <p:spPr>
          <a:xfrm>
            <a:off x="853557" y="3495576"/>
            <a:ext cx="2739805" cy="610594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none" lIns="0" tIns="0" rIns="0" bIns="0" rtlCol="0" anchor="t" anchorCtr="0"/>
          <a:lstStyle/>
          <a:p>
            <a:pPr marL="171450" indent="-171450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050" i="1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물류 디지털 혁신 주도</a:t>
            </a:r>
            <a:endParaRPr lang="en-US" altLang="ko-KR" sz="1050" i="1">
              <a:ln>
                <a:solidFill>
                  <a:srgbClr val="333F50">
                    <a:alpha val="0"/>
                  </a:srgbClr>
                </a:solidFill>
              </a:ln>
              <a:solidFill>
                <a:srgbClr val="333F50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endParaRPr>
          </a:p>
          <a:p>
            <a:pPr marL="177800" indent="-177800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050" i="1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플랫폼 </a:t>
            </a:r>
            <a:r>
              <a:rPr lang="en-US" altLang="ko-KR" sz="1050" i="1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&amp; </a:t>
            </a:r>
            <a:r>
              <a:rPr lang="ko-KR" altLang="en-US" sz="1050" i="1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기술기반 신사업 개발</a:t>
            </a:r>
            <a:endParaRPr lang="en-US" altLang="ko-KR" sz="1050" i="1">
              <a:ln>
                <a:solidFill>
                  <a:srgbClr val="333F50">
                    <a:alpha val="0"/>
                  </a:srgbClr>
                </a:solidFill>
              </a:ln>
              <a:solidFill>
                <a:srgbClr val="333F50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endParaRPr>
          </a:p>
          <a:p>
            <a:pPr marL="177800" indent="-177800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050" i="1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최적화 </a:t>
            </a:r>
            <a:r>
              <a:rPr lang="en-US" altLang="ko-KR" sz="1050" i="1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AI/ML</a:t>
            </a:r>
            <a:r>
              <a:rPr lang="ko-KR" altLang="en-US" sz="1050" i="1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 개발</a:t>
            </a:r>
            <a:r>
              <a:rPr lang="en-US" altLang="ko-KR" sz="1050" i="1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 &amp; </a:t>
            </a:r>
            <a:r>
              <a:rPr lang="ko-KR" altLang="en-US" sz="1050" i="1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의사결정 자동화</a:t>
            </a:r>
            <a:endParaRPr lang="en-US" altLang="ko-KR" sz="1050" i="1">
              <a:ln>
                <a:solidFill>
                  <a:srgbClr val="333F50">
                    <a:alpha val="0"/>
                  </a:srgbClr>
                </a:solidFill>
              </a:ln>
              <a:solidFill>
                <a:srgbClr val="333F50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btfpBulletedList321602">
            <a:extLst>
              <a:ext uri="{FF2B5EF4-FFF2-40B4-BE49-F238E27FC236}">
                <a16:creationId xmlns:a16="http://schemas.microsoft.com/office/drawing/2014/main" id="{FE82BAB2-A55B-3808-6526-00766D32ECD6}"/>
              </a:ext>
            </a:extLst>
          </p:cNvPr>
          <p:cNvSpPr/>
          <p:nvPr/>
        </p:nvSpPr>
        <p:spPr>
          <a:xfrm>
            <a:off x="876913" y="3012045"/>
            <a:ext cx="2879155" cy="315019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none" lIns="0" tIns="71988" rIns="0" bIns="45713" rtlCol="0" anchor="t" anchorCtr="0"/>
          <a:lstStyle/>
          <a:p>
            <a:pPr marL="85708" lvl="3" algn="ctr" defTabSz="914217" fontAlgn="base">
              <a:lnSpc>
                <a:spcPts val="16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ko-KR" sz="1300" b="1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Digital Transformation</a:t>
            </a:r>
          </a:p>
        </p:txBody>
      </p:sp>
      <p:sp>
        <p:nvSpPr>
          <p:cNvPr id="8" name="btfpBulletedList321602">
            <a:extLst>
              <a:ext uri="{FF2B5EF4-FFF2-40B4-BE49-F238E27FC236}">
                <a16:creationId xmlns:a16="http://schemas.microsoft.com/office/drawing/2014/main" id="{5726D11D-212D-2482-659A-6AE134709525}"/>
              </a:ext>
            </a:extLst>
          </p:cNvPr>
          <p:cNvSpPr/>
          <p:nvPr/>
        </p:nvSpPr>
        <p:spPr>
          <a:xfrm>
            <a:off x="7190671" y="3438473"/>
            <a:ext cx="2670221" cy="425500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none" lIns="0" tIns="0" rIns="0" bIns="0" rtlCol="0" anchor="t" anchorCtr="0"/>
          <a:lstStyle/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스마트물류센터 설계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구축 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&amp;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 운영 솔루션 제공</a:t>
            </a:r>
            <a:endParaRPr lang="en-US" altLang="ko-KR" sz="1050" i="1" dirty="0">
              <a:ln>
                <a:solidFill>
                  <a:srgbClr val="333F50">
                    <a:alpha val="0"/>
                  </a:srgbClr>
                </a:solidFill>
              </a:ln>
              <a:solidFill>
                <a:srgbClr val="333F50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endParaRPr>
          </a:p>
          <a:p>
            <a:pPr marL="257124" lvl="3" indent="-171416" defTabSz="914217" fontAlgn="base">
              <a:spcBef>
                <a:spcPts val="2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50" i="1" dirty="0" err="1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로보틱스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자동화 기술 </a:t>
            </a:r>
            <a:r>
              <a:rPr lang="en-US" altLang="ko-KR" sz="1050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srgbClr val="333F5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R&amp;D</a:t>
            </a:r>
            <a:endParaRPr lang="ko-KR" altLang="en-US" sz="1050" i="1" dirty="0">
              <a:ln>
                <a:solidFill>
                  <a:srgbClr val="333F50">
                    <a:alpha val="0"/>
                  </a:srgbClr>
                </a:solidFill>
              </a:ln>
              <a:solidFill>
                <a:srgbClr val="333F50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btfpBulletedList321602">
            <a:extLst>
              <a:ext uri="{FF2B5EF4-FFF2-40B4-BE49-F238E27FC236}">
                <a16:creationId xmlns:a16="http://schemas.microsoft.com/office/drawing/2014/main" id="{D2088432-5A8C-4C49-BCCC-F1039D474792}"/>
              </a:ext>
            </a:extLst>
          </p:cNvPr>
          <p:cNvSpPr/>
          <p:nvPr/>
        </p:nvSpPr>
        <p:spPr>
          <a:xfrm>
            <a:off x="7101375" y="3011362"/>
            <a:ext cx="3058908" cy="315019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none" lIns="0" tIns="71988" rIns="0" bIns="45713" rtlCol="0" anchor="t" anchorCtr="0"/>
          <a:lstStyle/>
          <a:p>
            <a:pPr marL="85708" lvl="3" algn="ctr" defTabSz="914217" fontAlgn="base">
              <a:lnSpc>
                <a:spcPts val="16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ko-KR" sz="1300" b="1" i="1" dirty="0">
                <a:ln>
                  <a:solidFill>
                    <a:srgbClr val="333F50">
                      <a:alpha val="0"/>
                    </a:srgbClr>
                  </a:solidFill>
                </a:ln>
                <a:solidFill>
                  <a:prstClr val="white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rPr>
              <a:t>Robotics/Automation</a:t>
            </a:r>
          </a:p>
        </p:txBody>
      </p:sp>
    </p:spTree>
    <p:extLst>
      <p:ext uri="{BB962C8B-B14F-4D97-AF65-F5344CB8AC3E}">
        <p14:creationId xmlns:p14="http://schemas.microsoft.com/office/powerpoint/2010/main" val="211884644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558BD2-7BC4-DD87-DABA-FD3D3CD84483}"/>
              </a:ext>
            </a:extLst>
          </p:cNvPr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1862AD-EC7E-D066-2DC3-E32A0F78410B}"/>
              </a:ext>
            </a:extLst>
          </p:cNvPr>
          <p:cNvSpPr/>
          <p:nvPr/>
        </p:nvSpPr>
        <p:spPr>
          <a:xfrm>
            <a:off x="411599" y="2986088"/>
            <a:ext cx="9863120" cy="421481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055342-9DA8-D3F3-5AD5-2CF8932B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530406" y="879917"/>
            <a:ext cx="10058400" cy="2010925"/>
          </a:xfrm>
          <a:prstGeom prst="rect">
            <a:avLst/>
          </a:prstGeom>
        </p:spPr>
      </p:pic>
      <p:sp>
        <p:nvSpPr>
          <p:cNvPr id="464" name="직사각형 463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7FA4AD1-B76D-4E6B-9624-CEA692DA3967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A3AFA08-38C1-47D1-A44F-FC829851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DA199A-B4BC-403F-B901-7FC3C4ADCD69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BUSINESS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미래 신사업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0995F2-4912-9684-237D-F66782AD8240}"/>
              </a:ext>
            </a:extLst>
          </p:cNvPr>
          <p:cNvSpPr/>
          <p:nvPr/>
        </p:nvSpPr>
        <p:spPr>
          <a:xfrm>
            <a:off x="2918851" y="3142428"/>
            <a:ext cx="301447" cy="1846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09" latinLnBrk="0"/>
            <a:endParaRPr lang="ko-KR" altLang="en-US" sz="600">
              <a:ln>
                <a:solidFill>
                  <a:srgbClr val="333F50">
                    <a:alpha val="0"/>
                  </a:srgbClr>
                </a:solidFill>
              </a:ln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89847F-EBA6-73D0-D825-8674AB7D31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78006" y="727517"/>
            <a:ext cx="10058400" cy="201092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21025" y="1646857"/>
            <a:ext cx="9872438" cy="980784"/>
            <a:chOff x="421025" y="1646857"/>
            <a:chExt cx="9872438" cy="980784"/>
          </a:xfrm>
        </p:grpSpPr>
        <p:sp>
          <p:nvSpPr>
            <p:cNvPr id="54" name="TextBox 53"/>
            <p:cNvSpPr txBox="1"/>
            <p:nvPr/>
          </p:nvSpPr>
          <p:spPr>
            <a:xfrm flipH="1">
              <a:off x="421025" y="1646857"/>
              <a:ext cx="9863120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2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물류센터의 혁신을 이끌 스마트물류솔루션 서비스를 제공</a:t>
              </a:r>
              <a:r>
                <a:rPr lang="en-US" altLang="ko-KR" sz="22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2200" spc="-150" dirty="0" err="1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물류자동화시스템</a:t>
              </a:r>
              <a:r>
                <a:rPr lang="ko-KR" altLang="en-US" sz="22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 구축에 일조합니다</a:t>
              </a:r>
              <a:r>
                <a:rPr lang="en-US" altLang="ko-KR" sz="22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.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flipH="1">
              <a:off x="430343" y="2083261"/>
              <a:ext cx="9863120" cy="544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세계 최고 수준의 로봇 기술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풍부한 자동화 센터 운영 경험과 </a:t>
              </a:r>
              <a:r>
                <a:rPr lang="ko-KR" altLang="en-US" sz="140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모빌리티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기술 역량이 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사업 수행 프로세스 전체 단계에 반영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</a:t>
              </a:r>
              <a:endPara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물류센터의 품질 안정화와 생산성 향상 실현을 통해 고객의 물류경쟁력을 업그레이드합니다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.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6A71390-2D4D-453B-9B62-AC1FB7255F35}"/>
              </a:ext>
            </a:extLst>
          </p:cNvPr>
          <p:cNvSpPr/>
          <p:nvPr/>
        </p:nvSpPr>
        <p:spPr>
          <a:xfrm>
            <a:off x="3500120" y="1093620"/>
            <a:ext cx="4491022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SMART LOGISTICS SOLUTION BUSINESS</a:t>
            </a:r>
            <a:endParaRPr lang="ko-KR" altLang="en-US" sz="1800" b="1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73B0A10-EC98-49A8-819C-072A3895AF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2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496" y="978706"/>
            <a:ext cx="444455" cy="44445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6233CA9-1586-A7D9-F23E-4E936D8B0A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0000" y="3653508"/>
            <a:ext cx="2933311" cy="2935928"/>
          </a:xfrm>
          <a:prstGeom prst="ellipse">
            <a:avLst/>
          </a:prstGeom>
        </p:spPr>
      </p:pic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3BB2F393-28EC-6693-BEB6-6C3514E37BC8}"/>
              </a:ext>
            </a:extLst>
          </p:cNvPr>
          <p:cNvSpPr/>
          <p:nvPr/>
        </p:nvSpPr>
        <p:spPr>
          <a:xfrm>
            <a:off x="2234546" y="6125342"/>
            <a:ext cx="3147255" cy="167378"/>
          </a:xfrm>
          <a:prstGeom prst="parallelogram">
            <a:avLst/>
          </a:prstGeom>
          <a:solidFill>
            <a:srgbClr val="FFF36F">
              <a:alpha val="1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86897">
              <a:defRPr/>
            </a:pPr>
            <a:endParaRPr lang="ko-KR" altLang="en-US" sz="2116" kern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7" name="Picture 2" descr="HYUNDAI GLOVIS logo">
            <a:extLst>
              <a:ext uri="{FF2B5EF4-FFF2-40B4-BE49-F238E27FC236}">
                <a16:creationId xmlns:a16="http://schemas.microsoft.com/office/drawing/2014/main" id="{233E9F02-7811-0028-785C-C172B74B8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2783" y="4846617"/>
            <a:ext cx="2107746" cy="50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0978DCA8-00B7-8794-E52A-BA117B16152C}"/>
              </a:ext>
            </a:extLst>
          </p:cNvPr>
          <p:cNvGrpSpPr/>
          <p:nvPr/>
        </p:nvGrpSpPr>
        <p:grpSpPr>
          <a:xfrm>
            <a:off x="571896" y="3204985"/>
            <a:ext cx="4947712" cy="3777018"/>
            <a:chOff x="553838" y="2876388"/>
            <a:chExt cx="4947712" cy="377701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D61BE5C-2652-5F88-2403-2667ACA1B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3838" y="4285986"/>
              <a:ext cx="1524528" cy="971394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4EB1BB8-6F02-1AD3-09B8-8842F8FE8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3839" y="5682012"/>
              <a:ext cx="1524528" cy="971394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8BE0AE2-53EE-9CD1-F68A-071C93755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27"/>
            <a:stretch/>
          </p:blipFill>
          <p:spPr>
            <a:xfrm>
              <a:off x="553838" y="2889963"/>
              <a:ext cx="1524528" cy="971394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7DB97B-121A-1335-120D-316FA5823358}"/>
                </a:ext>
              </a:extLst>
            </p:cNvPr>
            <p:cNvSpPr txBox="1"/>
            <p:nvPr/>
          </p:nvSpPr>
          <p:spPr>
            <a:xfrm>
              <a:off x="2093886" y="2889963"/>
              <a:ext cx="3074752" cy="358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95" b="1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The Outstanding </a:t>
              </a:r>
              <a:r>
                <a:rPr lang="en-US" altLang="ko-KR" sz="1727" b="1" spc="-43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Robot</a:t>
              </a:r>
              <a:r>
                <a:rPr lang="ko-KR" altLang="en-US" sz="1727" b="1" spc="-43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1727" b="1" spc="-43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Technology</a:t>
              </a:r>
              <a:endParaRPr lang="ko-KR" altLang="en-US" sz="1511" b="1" spc="-43" dirty="0">
                <a:solidFill>
                  <a:schemeClr val="accent4">
                    <a:lumMod val="40000"/>
                    <a:lumOff val="6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96E6C7-D9ED-6AC9-0599-832D4628B741}"/>
                </a:ext>
              </a:extLst>
            </p:cNvPr>
            <p:cNvSpPr txBox="1"/>
            <p:nvPr/>
          </p:nvSpPr>
          <p:spPr>
            <a:xfrm>
              <a:off x="2093885" y="3217783"/>
              <a:ext cx="2299925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80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물류 </a:t>
              </a:r>
              <a:r>
                <a:rPr lang="en-US" altLang="ko-KR" sz="1080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Robot </a:t>
              </a:r>
              <a:r>
                <a:rPr lang="ko-KR" altLang="en-US" sz="1080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기술에  대한 글로벌 역량 보유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EF6846-7596-B926-7628-BFBDC587700D}"/>
                </a:ext>
              </a:extLst>
            </p:cNvPr>
            <p:cNvSpPr txBox="1"/>
            <p:nvPr/>
          </p:nvSpPr>
          <p:spPr>
            <a:xfrm>
              <a:off x="2093886" y="4308784"/>
              <a:ext cx="3407664" cy="358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95" b="1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The Outstanding </a:t>
              </a:r>
              <a:r>
                <a:rPr lang="en-US" altLang="ko-KR" sz="1727" b="1" spc="-43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Warehouse Operation</a:t>
              </a:r>
              <a:endParaRPr lang="ko-KR" altLang="en-US" sz="1511" b="1" spc="-43" dirty="0">
                <a:solidFill>
                  <a:schemeClr val="accent4">
                    <a:lumMod val="40000"/>
                    <a:lumOff val="6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DC158D-CE28-EBC3-68FB-CCD571474A28}"/>
                </a:ext>
              </a:extLst>
            </p:cNvPr>
            <p:cNvSpPr txBox="1"/>
            <p:nvPr/>
          </p:nvSpPr>
          <p:spPr>
            <a:xfrm>
              <a:off x="2093885" y="4636605"/>
              <a:ext cx="2885405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80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최신의 기술이 집약된 자동화 물류센터 운영 능력 보유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7C78E9-D4A0-D70B-BBE2-EB339684973A}"/>
                </a:ext>
              </a:extLst>
            </p:cNvPr>
            <p:cNvSpPr txBox="1"/>
            <p:nvPr/>
          </p:nvSpPr>
          <p:spPr>
            <a:xfrm>
              <a:off x="2093885" y="5679068"/>
              <a:ext cx="3159198" cy="358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95" b="1" spc="-43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The Outstanding </a:t>
              </a:r>
              <a:r>
                <a:rPr lang="en-US" altLang="ko-KR" sz="1727" b="1" spc="-43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Mobility Innovation</a:t>
              </a:r>
              <a:endParaRPr lang="ko-KR" altLang="en-US" sz="1511" b="1" spc="-43" dirty="0">
                <a:solidFill>
                  <a:schemeClr val="accent4">
                    <a:lumMod val="40000"/>
                    <a:lumOff val="6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7527AF1-48AB-274F-BD6D-AABAEEF1E3C9}"/>
                </a:ext>
              </a:extLst>
            </p:cNvPr>
            <p:cNvSpPr txBox="1"/>
            <p:nvPr/>
          </p:nvSpPr>
          <p:spPr>
            <a:xfrm>
              <a:off x="2093886" y="6006888"/>
              <a:ext cx="3324693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80" spc="-43" err="1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모빌리티와</a:t>
              </a:r>
              <a:r>
                <a:rPr lang="ko-KR" altLang="en-US" sz="1080" spc="-43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1080" spc="-43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Facility</a:t>
              </a:r>
              <a:r>
                <a:rPr lang="ko-KR" altLang="en-US" sz="1080" spc="-43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들이 연결된 초 연결 </a:t>
              </a:r>
              <a:r>
                <a:rPr lang="en-US" altLang="ko-KR" sz="1080" spc="-43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SCM </a:t>
              </a:r>
              <a:r>
                <a:rPr lang="ko-KR" altLang="en-US" sz="1080" spc="-43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생태계 구축 진행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823878-704E-1097-98FA-A52F3B3B4211}"/>
                </a:ext>
              </a:extLst>
            </p:cNvPr>
            <p:cNvSpPr txBox="1"/>
            <p:nvPr/>
          </p:nvSpPr>
          <p:spPr>
            <a:xfrm>
              <a:off x="571896" y="2876388"/>
              <a:ext cx="362600" cy="69018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ko-KR" sz="3885" b="1" i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1</a:t>
              </a:r>
              <a:endParaRPr kumimoji="1" lang="ko-KR" altLang="en-US" sz="3885" b="1" i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B51D83-FA3A-B98F-FD1F-654BB17FB50B}"/>
                </a:ext>
              </a:extLst>
            </p:cNvPr>
            <p:cNvSpPr txBox="1"/>
            <p:nvPr/>
          </p:nvSpPr>
          <p:spPr>
            <a:xfrm>
              <a:off x="571897" y="4301815"/>
              <a:ext cx="441146" cy="69018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ko-KR" sz="3885" b="1" i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2</a:t>
              </a:r>
              <a:endParaRPr kumimoji="1" lang="ko-KR" altLang="en-US" sz="3885" b="1" i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058D601-4DB5-C028-8397-112DBC6D1620}"/>
                </a:ext>
              </a:extLst>
            </p:cNvPr>
            <p:cNvSpPr txBox="1"/>
            <p:nvPr/>
          </p:nvSpPr>
          <p:spPr>
            <a:xfrm>
              <a:off x="571897" y="5688070"/>
              <a:ext cx="465192" cy="69018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ko-KR" sz="3885" b="1" i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Microsoft GothicNeo" panose="020B0500000101010101" pitchFamily="50" charset="-127"/>
                </a:rPr>
                <a:t>3</a:t>
              </a:r>
              <a:endParaRPr kumimoji="1" lang="ko-KR" altLang="en-US" sz="3885" b="1" i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3" name="평행 사변형 62">
            <a:extLst>
              <a:ext uri="{FF2B5EF4-FFF2-40B4-BE49-F238E27FC236}">
                <a16:creationId xmlns:a16="http://schemas.microsoft.com/office/drawing/2014/main" id="{A2745020-C2D7-8C15-EE37-185773FE204D}"/>
              </a:ext>
            </a:extLst>
          </p:cNvPr>
          <p:cNvSpPr/>
          <p:nvPr/>
        </p:nvSpPr>
        <p:spPr>
          <a:xfrm>
            <a:off x="2186019" y="4780835"/>
            <a:ext cx="3459652" cy="158573"/>
          </a:xfrm>
          <a:prstGeom prst="parallelogram">
            <a:avLst/>
          </a:prstGeom>
          <a:solidFill>
            <a:srgbClr val="FFF36F">
              <a:alpha val="1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86897">
              <a:defRPr/>
            </a:pPr>
            <a:endParaRPr lang="ko-KR" altLang="en-US" sz="2116" kern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8" name="평행 사변형 447">
            <a:extLst>
              <a:ext uri="{FF2B5EF4-FFF2-40B4-BE49-F238E27FC236}">
                <a16:creationId xmlns:a16="http://schemas.microsoft.com/office/drawing/2014/main" id="{96E9DAA7-0204-4DC9-AFCA-BF86E58C39D0}"/>
              </a:ext>
            </a:extLst>
          </p:cNvPr>
          <p:cNvSpPr/>
          <p:nvPr/>
        </p:nvSpPr>
        <p:spPr>
          <a:xfrm>
            <a:off x="2186018" y="3356792"/>
            <a:ext cx="3147255" cy="167378"/>
          </a:xfrm>
          <a:prstGeom prst="parallelogram">
            <a:avLst/>
          </a:prstGeom>
          <a:solidFill>
            <a:srgbClr val="FFFF00">
              <a:alpha val="1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86897">
              <a:defRPr/>
            </a:pPr>
            <a:endParaRPr lang="ko-KR" altLang="en-US" sz="2116" kern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49" name="다이어그램 448">
            <a:extLst>
              <a:ext uri="{FF2B5EF4-FFF2-40B4-BE49-F238E27FC236}">
                <a16:creationId xmlns:a16="http://schemas.microsoft.com/office/drawing/2014/main" id="{FDB23300-4D31-3F36-634E-2B2653E0D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2703185"/>
              </p:ext>
            </p:extLst>
          </p:nvPr>
        </p:nvGraphicFramePr>
        <p:xfrm>
          <a:off x="5584937" y="3166775"/>
          <a:ext cx="4884362" cy="3853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2509542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A42AC3-99A9-F746-A222-A6209A686EBE}"/>
              </a:ext>
            </a:extLst>
          </p:cNvPr>
          <p:cNvGrpSpPr/>
          <p:nvPr/>
        </p:nvGrpSpPr>
        <p:grpSpPr>
          <a:xfrm>
            <a:off x="332703" y="-2862"/>
            <a:ext cx="10058400" cy="735646"/>
            <a:chOff x="332703" y="-2862"/>
            <a:chExt cx="10058400" cy="735646"/>
          </a:xfrm>
        </p:grpSpPr>
        <p:sp>
          <p:nvSpPr>
            <p:cNvPr id="111" name="직사각형 110"/>
            <p:cNvSpPr/>
            <p:nvPr/>
          </p:nvSpPr>
          <p:spPr>
            <a:xfrm>
              <a:off x="430343" y="-2862"/>
              <a:ext cx="9863121" cy="706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2"/>
                </a:solidFill>
                <a:ea typeface="나눔바른고딕" panose="020B0603020101020101" pitchFamily="50" charset="-127"/>
              </a:endParaRPr>
            </a:p>
          </p:txBody>
        </p:sp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9808"/>
            <a:stretch/>
          </p:blipFill>
          <p:spPr>
            <a:xfrm>
              <a:off x="332703" y="8447"/>
              <a:ext cx="10058400" cy="724337"/>
            </a:xfrm>
            <a:prstGeom prst="rect">
              <a:avLst/>
            </a:prstGeom>
          </p:spPr>
        </p:pic>
      </p:grpSp>
      <p:sp>
        <p:nvSpPr>
          <p:cNvPr id="118" name="직사각형 117"/>
          <p:cNvSpPr/>
          <p:nvPr/>
        </p:nvSpPr>
        <p:spPr>
          <a:xfrm>
            <a:off x="430343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30343" y="4089247"/>
            <a:ext cx="9863121" cy="3116226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4448" y="4089247"/>
            <a:ext cx="2957014" cy="3116226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30099" y="4213320"/>
            <a:ext cx="2950123" cy="2811878"/>
            <a:chOff x="530099" y="4237255"/>
            <a:chExt cx="2950123" cy="2811878"/>
          </a:xfrm>
        </p:grpSpPr>
        <p:sp>
          <p:nvSpPr>
            <p:cNvPr id="238" name="TextBox 237"/>
            <p:cNvSpPr txBox="1"/>
            <p:nvPr/>
          </p:nvSpPr>
          <p:spPr>
            <a:xfrm flipH="1">
              <a:off x="1279110" y="4237255"/>
              <a:ext cx="2201112" cy="9689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spc="-100" dirty="0">
                  <a:solidFill>
                    <a:srgbClr val="FFF9B7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사회공헌 프로그램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spc="-100" dirty="0">
                  <a:solidFill>
                    <a:srgbClr val="FFF9B7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‘안전공감 캠페인’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 flipH="1">
              <a:off x="530099" y="5494861"/>
              <a:ext cx="2813611" cy="15542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‘We Deliver H.O.P.E.’, ‘</a:t>
              </a:r>
              <a:r>
                <a:rPr lang="ko-KR" altLang="en-US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여러분들께 희망을 전달합니다</a:t>
              </a:r>
              <a:r>
                <a:rPr lang="en-US" altLang="ko-KR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’</a:t>
              </a:r>
              <a:r>
                <a:rPr lang="ko-KR" altLang="en-US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는 뜻의 사회공헌 전략 하에 다양한 사회공헌 프로그램을 운영하고 있습니다</a:t>
              </a:r>
              <a:r>
                <a:rPr lang="en-US" altLang="ko-KR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. ‘</a:t>
              </a:r>
              <a:r>
                <a:rPr lang="ko-KR" altLang="en-US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안전</a:t>
              </a:r>
              <a:r>
                <a:rPr lang="en-US" altLang="ko-KR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’</a:t>
              </a:r>
              <a:r>
                <a:rPr lang="ko-KR" altLang="en-US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을 최우선으로 하는 경영방침과 종합물류기업의 특성을 연계한 안전공감 캠페인</a:t>
              </a:r>
              <a:r>
                <a:rPr lang="en-US" altLang="ko-KR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(2015</a:t>
              </a:r>
              <a:r>
                <a:rPr lang="ko-KR" altLang="en-US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년</a:t>
              </a:r>
              <a:r>
                <a:rPr lang="en-US" altLang="ko-KR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~</a:t>
              </a:r>
              <a:r>
                <a:rPr lang="ko-KR" altLang="en-US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현재</a:t>
              </a:r>
              <a:r>
                <a:rPr lang="en-US" altLang="ko-KR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)</a:t>
              </a:r>
              <a:r>
                <a:rPr lang="ko-KR" altLang="en-US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을 비롯해 지역사회 </a:t>
              </a:r>
              <a:r>
                <a:rPr lang="ko-KR" altLang="en-US" sz="1100" dirty="0" err="1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나눔활동을</a:t>
              </a:r>
              <a:r>
                <a:rPr lang="ko-KR" altLang="en-US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실천합니다</a:t>
              </a:r>
              <a:r>
                <a:rPr lang="en-US" altLang="ko-KR" sz="1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.</a:t>
              </a:r>
              <a:endParaRPr lang="ko-KR" altLang="en-US" sz="11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  <p:cxnSp>
          <p:nvCxnSpPr>
            <p:cNvPr id="49" name="직선 연결선[R] 48"/>
            <p:cNvCxnSpPr/>
            <p:nvPr/>
          </p:nvCxnSpPr>
          <p:spPr>
            <a:xfrm>
              <a:off x="653288" y="5400668"/>
              <a:ext cx="2614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3853794" y="5167010"/>
            <a:ext cx="3148190" cy="915159"/>
            <a:chOff x="3853794" y="5167010"/>
            <a:chExt cx="3148190" cy="915159"/>
          </a:xfrm>
        </p:grpSpPr>
        <p:grpSp>
          <p:nvGrpSpPr>
            <p:cNvPr id="244" name="그룹 243"/>
            <p:cNvGrpSpPr/>
            <p:nvPr/>
          </p:nvGrpSpPr>
          <p:grpSpPr>
            <a:xfrm>
              <a:off x="3853794" y="5202878"/>
              <a:ext cx="3148190" cy="879291"/>
              <a:chOff x="951736" y="4805395"/>
              <a:chExt cx="3188007" cy="809490"/>
            </a:xfrm>
          </p:grpSpPr>
          <p:sp>
            <p:nvSpPr>
              <p:cNvPr id="245" name="TextBox 244"/>
              <p:cNvSpPr txBox="1"/>
              <p:nvPr/>
            </p:nvSpPr>
            <p:spPr>
              <a:xfrm flipH="1">
                <a:off x="1451562" y="4805395"/>
                <a:ext cx="2688181" cy="3577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현대글로비스 럭비단 운영</a:t>
                </a: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 flipH="1">
                <a:off x="951736" y="5222925"/>
                <a:ext cx="3034819" cy="3919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lnSpc>
                    <a:spcPts val="1260"/>
                  </a:lnSpc>
                  <a:buFontTx/>
                  <a:buChar char="-"/>
                </a:pPr>
                <a:r>
                  <a:rPr lang="ko-KR" altLang="en-US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관심과 지원이 부족한 스포츠인 럭비를 후원하고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장기적인 발전을 </a:t>
                </a:r>
                <a:endParaRPr lang="en-US" altLang="ko-KR" sz="8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  <a:p>
                <a:pPr>
                  <a:lnSpc>
                    <a:spcPts val="1260"/>
                  </a:lnSpc>
                </a:pPr>
                <a:r>
                  <a:rPr lang="ko-KR" altLang="en-US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      지원하기 위해 럭비단 운영</a:t>
                </a:r>
              </a:p>
            </p:txBody>
          </p:sp>
          <p:cxnSp>
            <p:nvCxnSpPr>
              <p:cNvPr id="247" name="직선 연결선[R] 246"/>
              <p:cNvCxnSpPr/>
              <p:nvPr/>
            </p:nvCxnSpPr>
            <p:spPr>
              <a:xfrm>
                <a:off x="993281" y="5159199"/>
                <a:ext cx="299327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8" name="그림 26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1268"/>
            <a:stretch/>
          </p:blipFill>
          <p:spPr>
            <a:xfrm>
              <a:off x="3913638" y="5167010"/>
              <a:ext cx="450323" cy="380538"/>
            </a:xfrm>
            <a:prstGeom prst="rect">
              <a:avLst/>
            </a:prstGeom>
          </p:spPr>
        </p:pic>
      </p:grpSp>
      <p:cxnSp>
        <p:nvCxnSpPr>
          <p:cNvPr id="61" name="직선 연결선[R] 60"/>
          <p:cNvCxnSpPr/>
          <p:nvPr/>
        </p:nvCxnSpPr>
        <p:spPr>
          <a:xfrm>
            <a:off x="7044874" y="5587200"/>
            <a:ext cx="2955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7003848" y="4242813"/>
            <a:ext cx="3176471" cy="784570"/>
            <a:chOff x="951736" y="4824873"/>
            <a:chExt cx="3216645" cy="722288"/>
          </a:xfrm>
        </p:grpSpPr>
        <p:sp>
          <p:nvSpPr>
            <p:cNvPr id="69" name="TextBox 68"/>
            <p:cNvSpPr txBox="1"/>
            <p:nvPr/>
          </p:nvSpPr>
          <p:spPr>
            <a:xfrm flipH="1">
              <a:off x="1480200" y="4824873"/>
              <a:ext cx="2688181" cy="3187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200" b="1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flipH="1">
              <a:off x="951736" y="5318715"/>
              <a:ext cx="3034819" cy="2284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260"/>
                </a:lnSpc>
              </a:pPr>
              <a:endPara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  <p:cxnSp>
          <p:nvCxnSpPr>
            <p:cNvPr id="71" name="직선 연결선[R] 70"/>
            <p:cNvCxnSpPr/>
            <p:nvPr/>
          </p:nvCxnSpPr>
          <p:spPr>
            <a:xfrm>
              <a:off x="993281" y="5159199"/>
              <a:ext cx="2993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3853794" y="4224534"/>
            <a:ext cx="3157617" cy="833086"/>
            <a:chOff x="3853794" y="4224534"/>
            <a:chExt cx="3157617" cy="833086"/>
          </a:xfrm>
        </p:grpSpPr>
        <p:grpSp>
          <p:nvGrpSpPr>
            <p:cNvPr id="54" name="그룹 53"/>
            <p:cNvGrpSpPr/>
            <p:nvPr/>
          </p:nvGrpSpPr>
          <p:grpSpPr>
            <a:xfrm>
              <a:off x="3853794" y="4224534"/>
              <a:ext cx="3157617" cy="833086"/>
              <a:chOff x="951736" y="4808061"/>
              <a:chExt cx="3197553" cy="766955"/>
            </a:xfrm>
          </p:grpSpPr>
          <p:sp>
            <p:nvSpPr>
              <p:cNvPr id="55" name="TextBox 54"/>
              <p:cNvSpPr txBox="1"/>
              <p:nvPr/>
            </p:nvSpPr>
            <p:spPr>
              <a:xfrm flipH="1">
                <a:off x="1461108" y="4808061"/>
                <a:ext cx="2688181" cy="3524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물류산업진흥재단 후원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flipH="1">
                <a:off x="951736" y="5206668"/>
                <a:ext cx="3034819" cy="368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lnSpc>
                    <a:spcPts val="1160"/>
                  </a:lnSpc>
                  <a:buFontTx/>
                  <a:buChar char="-"/>
                </a:pPr>
                <a:r>
                  <a:rPr lang="ko-KR" altLang="en-US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국내 물류업계 최초로 중소물류업체와 종사자를 지원하기 위해 </a:t>
                </a:r>
                <a:endParaRPr lang="en-US" altLang="ko-KR" sz="8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  <a:p>
                <a:pPr>
                  <a:lnSpc>
                    <a:spcPts val="1160"/>
                  </a:lnSpc>
                </a:pPr>
                <a:r>
                  <a:rPr lang="en-US" altLang="ko-KR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      </a:t>
                </a:r>
                <a:r>
                  <a:rPr lang="ko-KR" altLang="en-US" sz="800" dirty="0" err="1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설립비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및 운영비 전액을 출연해 후원</a:t>
                </a:r>
              </a:p>
            </p:txBody>
          </p:sp>
          <p:cxnSp>
            <p:nvCxnSpPr>
              <p:cNvPr id="57" name="직선 연결선[R] 56"/>
              <p:cNvCxnSpPr/>
              <p:nvPr/>
            </p:nvCxnSpPr>
            <p:spPr>
              <a:xfrm>
                <a:off x="993281" y="5159199"/>
                <a:ext cx="299327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0406" y="4272503"/>
              <a:ext cx="365664" cy="20528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861414" y="4247907"/>
            <a:ext cx="3626626" cy="2874632"/>
            <a:chOff x="3861414" y="4247907"/>
            <a:chExt cx="3626626" cy="2874632"/>
          </a:xfrm>
        </p:grpSpPr>
        <p:grpSp>
          <p:nvGrpSpPr>
            <p:cNvPr id="256" name="그룹 255"/>
            <p:cNvGrpSpPr/>
            <p:nvPr/>
          </p:nvGrpSpPr>
          <p:grpSpPr>
            <a:xfrm>
              <a:off x="3861414" y="6273720"/>
              <a:ext cx="3167045" cy="848819"/>
              <a:chOff x="959452" y="4882560"/>
              <a:chExt cx="3207100" cy="781437"/>
            </a:xfrm>
          </p:grpSpPr>
          <p:sp>
            <p:nvSpPr>
              <p:cNvPr id="257" name="TextBox 256"/>
              <p:cNvSpPr txBox="1"/>
              <p:nvPr/>
            </p:nvSpPr>
            <p:spPr>
              <a:xfrm flipH="1">
                <a:off x="1478371" y="4882560"/>
                <a:ext cx="2688181" cy="3577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지역사회 </a:t>
                </a:r>
                <a:r>
                  <a:rPr lang="ko-KR" altLang="en-US" sz="1400" dirty="0" err="1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나눔활동</a:t>
                </a:r>
                <a:endParaRPr lang="ko-KR" altLang="en-US" sz="140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 flipH="1">
                <a:off x="959452" y="5272036"/>
                <a:ext cx="3034819" cy="39196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lnSpc>
                    <a:spcPts val="1260"/>
                  </a:lnSpc>
                  <a:buFontTx/>
                  <a:buChar char="-"/>
                </a:pPr>
                <a:r>
                  <a:rPr lang="ko-KR" altLang="en-US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추석맞이 독거노인 지원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소외계층 아동을 위한 나눔 행사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</a:p>
              <a:p>
                <a:pPr>
                  <a:lnSpc>
                    <a:spcPts val="1260"/>
                  </a:lnSpc>
                </a:pPr>
                <a:r>
                  <a:rPr lang="ko-KR" altLang="en-US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       환경 정화 봉사 등 실시 </a:t>
                </a:r>
              </a:p>
            </p:txBody>
          </p:sp>
          <p:cxnSp>
            <p:nvCxnSpPr>
              <p:cNvPr id="259" name="직선 연결선[R] 258"/>
              <p:cNvCxnSpPr/>
              <p:nvPr/>
            </p:nvCxnSpPr>
            <p:spPr>
              <a:xfrm>
                <a:off x="1000997" y="5236364"/>
                <a:ext cx="299327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7180"/>
            <a:stretch/>
          </p:blipFill>
          <p:spPr>
            <a:xfrm>
              <a:off x="7084323" y="4247907"/>
              <a:ext cx="403717" cy="34115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7011467" y="6221391"/>
            <a:ext cx="3176474" cy="771451"/>
            <a:chOff x="7011467" y="6221391"/>
            <a:chExt cx="3176474" cy="771451"/>
          </a:xfrm>
        </p:grpSpPr>
        <p:grpSp>
          <p:nvGrpSpPr>
            <p:cNvPr id="62" name="그룹 61"/>
            <p:cNvGrpSpPr/>
            <p:nvPr/>
          </p:nvGrpSpPr>
          <p:grpSpPr>
            <a:xfrm>
              <a:off x="7011467" y="6273696"/>
              <a:ext cx="3176474" cy="719146"/>
              <a:chOff x="959450" y="4882573"/>
              <a:chExt cx="3216648" cy="662063"/>
            </a:xfrm>
          </p:grpSpPr>
          <p:sp>
            <p:nvSpPr>
              <p:cNvPr id="63" name="TextBox 62"/>
              <p:cNvSpPr txBox="1"/>
              <p:nvPr/>
            </p:nvSpPr>
            <p:spPr>
              <a:xfrm flipH="1">
                <a:off x="1487917" y="4882573"/>
                <a:ext cx="2688181" cy="35772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재해지역 구호품 운송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flipH="1">
                <a:off x="959450" y="5319198"/>
                <a:ext cx="3123651" cy="22543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lvl="0" indent="-171450">
                  <a:lnSpc>
                    <a:spcPts val="1260"/>
                  </a:lnSpc>
                  <a:buFontTx/>
                  <a:buChar char="-"/>
                </a:pPr>
                <a:r>
                  <a:rPr lang="ko-KR" altLang="en-US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재해 발생시 피해지역의 이재민에게 구호품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신속 무상 운송 </a:t>
                </a:r>
              </a:p>
            </p:txBody>
          </p:sp>
          <p:cxnSp>
            <p:nvCxnSpPr>
              <p:cNvPr id="65" name="직선 연결선[R] 64"/>
              <p:cNvCxnSpPr/>
              <p:nvPr/>
            </p:nvCxnSpPr>
            <p:spPr>
              <a:xfrm>
                <a:off x="1000997" y="5236364"/>
                <a:ext cx="299327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1983" y="6221391"/>
              <a:ext cx="462736" cy="357007"/>
            </a:xfrm>
            <a:prstGeom prst="rect">
              <a:avLst/>
            </a:prstGeom>
          </p:spPr>
        </p:pic>
      </p:grp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323" y="5205348"/>
            <a:ext cx="481471" cy="40685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 flipH="1">
            <a:off x="7547643" y="4225497"/>
            <a:ext cx="2654607" cy="3808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차량∙선박 안전키트 배포</a:t>
            </a:r>
          </a:p>
        </p:txBody>
      </p:sp>
      <p:sp>
        <p:nvSpPr>
          <p:cNvPr id="74" name="TextBox 73"/>
          <p:cNvSpPr txBox="1"/>
          <p:nvPr/>
        </p:nvSpPr>
        <p:spPr>
          <a:xfrm flipH="1">
            <a:off x="7029634" y="4665148"/>
            <a:ext cx="29969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ts val="1160"/>
              </a:lnSpc>
              <a:buFontTx/>
              <a:buChar char="-"/>
            </a:pPr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졸음운전 예방을 위한 안전운전키트와</a:t>
            </a:r>
            <a:r>
              <a:rPr lang="en-US" altLang="ko-KR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선박안전을 위한 </a:t>
            </a:r>
            <a:endParaRPr lang="en-US" altLang="ko-KR" sz="80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160"/>
              </a:lnSpc>
            </a:pPr>
            <a:r>
              <a:rPr lang="en-US" altLang="ko-KR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   </a:t>
            </a:r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선박안전키트 무료 배포 </a:t>
            </a:r>
            <a:endParaRPr lang="en-US" altLang="ko-KR" sz="80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pic>
        <p:nvPicPr>
          <p:cNvPr id="4098" name="Picture 2" descr="http://csr.glovis.net/main/images/back2.jpg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0343" y="2463051"/>
            <a:ext cx="2971117" cy="162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165" y1="27273" x2="53165" y2="27273"/>
                        <a14:foregroundMark x1="70886" y1="72727" x2="70886" y2="72727"/>
                        <a14:foregroundMark x1="51899" y1="34091" x2="51899" y2="3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767" y="4335096"/>
            <a:ext cx="728438" cy="8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180"/>
          <a:stretch/>
        </p:blipFill>
        <p:spPr>
          <a:xfrm>
            <a:off x="3948521" y="6249595"/>
            <a:ext cx="403717" cy="34115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624153A-816E-45AD-B3B8-88CC7C1F6BC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131"/>
          <a:stretch/>
        </p:blipFill>
        <p:spPr>
          <a:xfrm>
            <a:off x="2854819" y="761953"/>
            <a:ext cx="2464812" cy="1642206"/>
          </a:xfrm>
          <a:prstGeom prst="rect">
            <a:avLst/>
          </a:prstGeom>
        </p:spPr>
      </p:pic>
      <p:pic>
        <p:nvPicPr>
          <p:cNvPr id="22" name="그림 21" descr="잔디, 축구, 사람, 평야이(가) 표시된 사진&#10;&#10;자동 생성된 설명">
            <a:extLst>
              <a:ext uri="{FF2B5EF4-FFF2-40B4-BE49-F238E27FC236}">
                <a16:creationId xmlns:a16="http://schemas.microsoft.com/office/drawing/2014/main" id="{C3355609-5075-45F1-8A73-FBA520DEC72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8049" y="2498576"/>
            <a:ext cx="1647908" cy="1590671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F66FDEAD-D97B-495B-A6D7-64A890DB5406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61DA3184-E10D-4F5E-974B-AEC53E714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A32ED44-5E8C-4FB3-9CFF-658F5C194180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COMPANY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사회공헌활동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C6AC20A-F989-4A55-9A49-9E472391564C}"/>
              </a:ext>
            </a:extLst>
          </p:cNvPr>
          <p:cNvSpPr txBox="1"/>
          <p:nvPr/>
        </p:nvSpPr>
        <p:spPr>
          <a:xfrm flipH="1">
            <a:off x="7003848" y="5694522"/>
            <a:ext cx="2996916" cy="4257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260"/>
              </a:lnSpc>
            </a:pPr>
            <a:r>
              <a:rPr lang="en-US" altLang="ko-KR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-     </a:t>
            </a:r>
            <a:r>
              <a:rPr lang="ko-KR" altLang="en-US" sz="800" dirty="0" err="1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지진체험관과</a:t>
            </a:r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풍수해체험관을</a:t>
            </a:r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구축해 </a:t>
            </a:r>
            <a:r>
              <a:rPr lang="en-US" altLang="ko-KR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재해재난 대처능력 교육</a:t>
            </a:r>
            <a:endParaRPr lang="en-US" altLang="ko-KR" sz="800" dirty="0">
              <a:solidFill>
                <a:schemeClr val="bg1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260"/>
              </a:lnSpc>
            </a:pPr>
            <a:r>
              <a:rPr lang="en-US" altLang="ko-KR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-     </a:t>
            </a:r>
            <a:r>
              <a:rPr lang="ko-KR" altLang="en-US" sz="800" dirty="0" err="1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물류특성화고등학생</a:t>
            </a:r>
            <a:r>
              <a:rPr lang="ko-KR" altLang="en-US" sz="80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대상 현장체험을 통한 산업안전 교육 진행</a:t>
            </a:r>
          </a:p>
        </p:txBody>
      </p:sp>
      <p:pic>
        <p:nvPicPr>
          <p:cNvPr id="9" name="그림 8" descr="사람이(가) 표시된 사진&#10;&#10;자동 생성된 설명">
            <a:extLst>
              <a:ext uri="{FF2B5EF4-FFF2-40B4-BE49-F238E27FC236}">
                <a16:creationId xmlns:a16="http://schemas.microsoft.com/office/drawing/2014/main" id="{C80F35A3-4F97-4753-8E8D-39D11E51240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2658" y="782067"/>
            <a:ext cx="2365991" cy="1619466"/>
          </a:xfrm>
          <a:prstGeom prst="rect">
            <a:avLst/>
          </a:prstGeom>
        </p:spPr>
      </p:pic>
      <p:pic>
        <p:nvPicPr>
          <p:cNvPr id="23" name="그림 2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E48AE02-080E-44B7-B69E-C087B6DBC2E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86" y="777859"/>
            <a:ext cx="2355911" cy="1642205"/>
          </a:xfrm>
          <a:prstGeom prst="rect">
            <a:avLst/>
          </a:prstGeom>
        </p:spPr>
      </p:pic>
      <p:pic>
        <p:nvPicPr>
          <p:cNvPr id="29" name="그림 28" descr="텍스트, 하늘, 도로, 실외이(가) 표시된 사진&#10;&#10;자동 생성된 설명">
            <a:extLst>
              <a:ext uri="{FF2B5EF4-FFF2-40B4-BE49-F238E27FC236}">
                <a16:creationId xmlns:a16="http://schemas.microsoft.com/office/drawing/2014/main" id="{C712467D-A6D8-49EC-AF61-C7AFC3BF3C7F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184" y="2495787"/>
            <a:ext cx="2274565" cy="1593459"/>
          </a:xfrm>
          <a:prstGeom prst="rect">
            <a:avLst/>
          </a:prstGeom>
        </p:spPr>
      </p:pic>
      <p:pic>
        <p:nvPicPr>
          <p:cNvPr id="31" name="그림 30" descr="테이블, 사람, 실내이(가) 표시된 사진&#10;&#10;자동 생성된 설명">
            <a:extLst>
              <a:ext uri="{FF2B5EF4-FFF2-40B4-BE49-F238E27FC236}">
                <a16:creationId xmlns:a16="http://schemas.microsoft.com/office/drawing/2014/main" id="{04B68E2B-7A7C-4FCA-9EB3-D82DE80ED18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63"/>
          <a:stretch/>
        </p:blipFill>
        <p:spPr>
          <a:xfrm>
            <a:off x="7564719" y="2502711"/>
            <a:ext cx="2728746" cy="158653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7A9952-7B6E-4227-81E3-AEA93B10BF47}"/>
              </a:ext>
            </a:extLst>
          </p:cNvPr>
          <p:cNvSpPr txBox="1"/>
          <p:nvPr/>
        </p:nvSpPr>
        <p:spPr>
          <a:xfrm flipH="1">
            <a:off x="7525712" y="5205775"/>
            <a:ext cx="2654607" cy="3827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재해재난 교육 </a:t>
            </a:r>
            <a:r>
              <a:rPr lang="en-US" altLang="ko-KR" sz="14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/ </a:t>
            </a:r>
            <a:r>
              <a:rPr lang="ko-KR" altLang="en-US" sz="14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물류 안전 </a:t>
            </a:r>
            <a:r>
              <a:rPr lang="ko-KR" altLang="en-US" sz="1400" dirty="0" err="1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멘토링</a:t>
            </a:r>
            <a:endParaRPr lang="ko-KR" altLang="en-US" sz="1400" dirty="0">
              <a:solidFill>
                <a:srgbClr val="FFF9B7"/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pic>
        <p:nvPicPr>
          <p:cNvPr id="11" name="그림 10" descr="의류, 야외, 사람, 나무이(가) 표시된 사진&#10;&#10;자동 생성된 설명">
            <a:extLst>
              <a:ext uri="{FF2B5EF4-FFF2-40B4-BE49-F238E27FC236}">
                <a16:creationId xmlns:a16="http://schemas.microsoft.com/office/drawing/2014/main" id="{4D4BAD94-C2EA-A619-65B9-34F5E14D99DF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411" y="765205"/>
            <a:ext cx="2455369" cy="16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192"/>
            <a:ext cx="10680192" cy="75718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628" y="0"/>
            <a:ext cx="10691816" cy="7571867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88114" y="2616283"/>
            <a:ext cx="10680192" cy="8200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900"/>
              </a:lnSpc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M" panose="02020603020101020101" pitchFamily="18" charset="-127"/>
                <a:ea typeface="현대하모니 M" panose="02020603020101020101" pitchFamily="18" charset="-127"/>
                <a:cs typeface="나눔바른고딕" charset="-127"/>
              </a:rPr>
              <a:t>끊임없이 도전하고 혁신하는 현대글로비스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M" panose="02020603020101020101" pitchFamily="18" charset="-127"/>
                <a:ea typeface="현대하모니 M" panose="02020603020101020101" pitchFamily="18" charset="-127"/>
                <a:cs typeface="나눔바른고딕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M" panose="02020603020101020101" pitchFamily="18" charset="-127"/>
              <a:ea typeface="현대하모니 M" panose="02020603020101020101" pitchFamily="18" charset="-127"/>
              <a:cs typeface="나눔바른고딕" charset="-127"/>
            </a:endParaRPr>
          </a:p>
          <a:p>
            <a:pPr algn="ctr">
              <a:lnSpc>
                <a:spcPts val="2900"/>
              </a:lnSpc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M" panose="02020603020101020101" pitchFamily="18" charset="-127"/>
                <a:ea typeface="현대하모니 M" panose="02020603020101020101" pitchFamily="18" charset="-127"/>
                <a:cs typeface="나눔바른고딕" charset="-127"/>
              </a:rPr>
              <a:t>더 큰 고객감동과 새로운 성장을 이루겠습니다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M" panose="02020603020101020101" pitchFamily="18" charset="-127"/>
                <a:ea typeface="현대하모니 M" panose="02020603020101020101" pitchFamily="18" charset="-127"/>
                <a:cs typeface="나눔바른고딕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957FA4-F0E9-402F-A14D-9F8D7CE736E7}"/>
              </a:ext>
            </a:extLst>
          </p:cNvPr>
          <p:cNvSpPr txBox="1"/>
          <p:nvPr/>
        </p:nvSpPr>
        <p:spPr>
          <a:xfrm flipH="1">
            <a:off x="-3" y="1841074"/>
            <a:ext cx="10680191" cy="5924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 Medium" panose="020B0600000101010101" pitchFamily="50" charset="-127"/>
                <a:ea typeface="현대산스 Text Medium" panose="020B0600000101010101" pitchFamily="50" charset="-127"/>
                <a:cs typeface="나눔바른고딕" charset="0"/>
              </a:rPr>
              <a:t>GLOBAL SMART SCM PROVIDER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5B314D-255C-4CBB-A512-C1C48D70C1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698" y="6268717"/>
            <a:ext cx="2462790" cy="5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74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406"/>
          <a:stretch/>
        </p:blipFill>
        <p:spPr>
          <a:xfrm>
            <a:off x="332703" y="2391159"/>
            <a:ext cx="9860692" cy="478957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30343" y="-2862"/>
            <a:ext cx="9863121" cy="706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703" y="75654"/>
            <a:ext cx="10058400" cy="81060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1599" y="7194176"/>
            <a:ext cx="9863120" cy="360178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ea typeface="나눔바른고딕" panose="020B060302010102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screen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306" y="7180729"/>
            <a:ext cx="9829800" cy="360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-161825" y="3443614"/>
            <a:ext cx="10853638" cy="1015663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4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글로벌 </a:t>
            </a:r>
            <a:r>
              <a:rPr lang="en-US" altLang="ko-KR" sz="24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SCM </a:t>
            </a:r>
            <a:r>
              <a:rPr lang="ko-KR" altLang="en-US" sz="24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전문기업 </a:t>
            </a:r>
            <a:r>
              <a:rPr lang="ko-KR" altLang="en-US" sz="2400" spc="-150" dirty="0" err="1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현대글로비스</a:t>
            </a:r>
            <a:r>
              <a:rPr lang="en-US" altLang="ko-KR" sz="2400" i="1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!</a:t>
            </a:r>
            <a:r>
              <a:rPr lang="ko-KR" altLang="en-US" sz="2400" i="1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  <a:endParaRPr lang="en-US" altLang="ko-KR" sz="2400" i="1" spc="-150" dirty="0">
              <a:solidFill>
                <a:srgbClr val="0079C5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3600"/>
              </a:lnSpc>
            </a:pPr>
            <a:r>
              <a:rPr lang="ko-KR" altLang="en-US" sz="32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늘 한발 앞서 새로운 가치를 창조합니다</a:t>
            </a:r>
            <a:r>
              <a:rPr lang="en-US" altLang="ko-KR" sz="3200" i="1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.</a:t>
            </a:r>
            <a:r>
              <a:rPr lang="ko-KR" altLang="en-US" sz="32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882" y="413491"/>
            <a:ext cx="1327934" cy="1095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9041" y="6493184"/>
            <a:ext cx="4590484" cy="40414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894" y="2444350"/>
            <a:ext cx="7980887" cy="11638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flipH="1">
            <a:off x="-26258" y="4629635"/>
            <a:ext cx="10691817" cy="1762662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2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“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현대글로비스는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독보적인 물류 경쟁력을 기반으로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고객 가치사슬 전반의 효율화를 지원하는 글로벌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SCM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전문기업입니다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.</a:t>
            </a:r>
            <a:r>
              <a:rPr lang="en-US" altLang="ko-KR" sz="2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”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2200"/>
              </a:lnSpc>
            </a:pP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현대글로비스는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글로벌 </a:t>
            </a: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완성차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브랜드에 완벽한 물류 서비스 제공은 물론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 </a:t>
            </a: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에너지∙소비재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∙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e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커머스 등 다양한 사업군에서 관련 물류 사업을 수행합니다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. </a:t>
            </a:r>
          </a:p>
          <a:p>
            <a:pPr algn="ctr">
              <a:lnSpc>
                <a:spcPts val="220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또한 해외공장의 </a:t>
            </a: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완성차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생산에 필요한 부품을 공급하는 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KD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사업과 중고차 유통시장 선진화에 앞장서는 </a:t>
            </a: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오토비즈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사업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  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전 세계를 촘촘히 연결하는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</a:p>
          <a:p>
            <a:pPr algn="ctr">
              <a:lnSpc>
                <a:spcPts val="220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글로벌 네트워크를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활용한 트레이딩 사업도 실시하고 있습니다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.  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다가올 미래를 준비하며 친환경 수소 및 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EV </a:t>
            </a: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밸류체인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통합 운영 체계를 구축하고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220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자율주행로봇을 활용한 물류서비스를 제공하는 등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글로벌 톱 스마트 물류 기업으로 거듭나기 위한 노력을 펼치고 있습니다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. </a:t>
            </a:r>
          </a:p>
          <a:p>
            <a:pPr algn="ctr">
              <a:lnSpc>
                <a:spcPts val="2200"/>
              </a:lnSpc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C4F689-AA8A-4EA5-A0EE-8A679F92FBBA}"/>
              </a:ext>
            </a:extLst>
          </p:cNvPr>
          <p:cNvGrpSpPr/>
          <p:nvPr/>
        </p:nvGrpSpPr>
        <p:grpSpPr>
          <a:xfrm>
            <a:off x="351597" y="642345"/>
            <a:ext cx="10058400" cy="1669387"/>
            <a:chOff x="351598" y="653695"/>
            <a:chExt cx="10058400" cy="1669387"/>
          </a:xfrm>
        </p:grpSpPr>
        <p:grpSp>
          <p:nvGrpSpPr>
            <p:cNvPr id="31" name="그룹 30"/>
            <p:cNvGrpSpPr/>
            <p:nvPr/>
          </p:nvGrpSpPr>
          <p:grpSpPr>
            <a:xfrm>
              <a:off x="351598" y="685341"/>
              <a:ext cx="10058400" cy="1637741"/>
              <a:chOff x="332703" y="2758210"/>
              <a:chExt cx="10058400" cy="1637741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2390410" y="2758210"/>
                <a:ext cx="5936432" cy="1637741"/>
                <a:chOff x="2577128" y="2674508"/>
                <a:chExt cx="4514844" cy="1245553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169"/>
                <a:stretch/>
              </p:blipFill>
              <p:spPr>
                <a:xfrm>
                  <a:off x="2577128" y="2676641"/>
                  <a:ext cx="1504948" cy="1243420"/>
                </a:xfrm>
                <a:prstGeom prst="rect">
                  <a:avLst/>
                </a:prstGeom>
              </p:spPr>
            </p:pic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82076" y="2674508"/>
                  <a:ext cx="1504948" cy="1233193"/>
                </a:xfrm>
                <a:prstGeom prst="rect">
                  <a:avLst/>
                </a:prstGeom>
              </p:spPr>
            </p:pic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587024" y="2680798"/>
                  <a:ext cx="1504948" cy="1233193"/>
                </a:xfrm>
                <a:prstGeom prst="rect">
                  <a:avLst/>
                </a:prstGeom>
              </p:spPr>
            </p:pic>
          </p:grpSp>
          <p:cxnSp>
            <p:nvCxnSpPr>
              <p:cNvPr id="29" name="직선 연결선[R] 28"/>
              <p:cNvCxnSpPr/>
              <p:nvPr/>
            </p:nvCxnSpPr>
            <p:spPr>
              <a:xfrm>
                <a:off x="332703" y="2761015"/>
                <a:ext cx="1005840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>
                <a:off x="332703" y="4392587"/>
                <a:ext cx="100584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그림 27" descr="기기이(가) 표시된 사진&#10;&#10;자동 생성된 설명">
              <a:extLst>
                <a:ext uri="{FF2B5EF4-FFF2-40B4-BE49-F238E27FC236}">
                  <a16:creationId xmlns:a16="http://schemas.microsoft.com/office/drawing/2014/main" id="{B94C31AF-6268-42DC-9E77-E198B1D02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30"/>
            <a:stretch/>
          </p:blipFill>
          <p:spPr>
            <a:xfrm>
              <a:off x="8343449" y="653695"/>
              <a:ext cx="1950016" cy="1650718"/>
            </a:xfrm>
            <a:prstGeom prst="rect">
              <a:avLst/>
            </a:prstGeom>
          </p:spPr>
        </p:pic>
      </p:grpSp>
      <p:pic>
        <p:nvPicPr>
          <p:cNvPr id="4" name="그림 3" descr="하늘, 차량, 바퀴, 트럭이(가) 표시된 사진&#10;&#10;자동 생성된 설명">
            <a:extLst>
              <a:ext uri="{FF2B5EF4-FFF2-40B4-BE49-F238E27FC236}">
                <a16:creationId xmlns:a16="http://schemas.microsoft.com/office/drawing/2014/main" id="{D96E878A-845B-570C-BB33-76D4BAE8715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306" y="690245"/>
            <a:ext cx="1980468" cy="16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F067D52-9B19-971A-0D88-55089371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20"/>
          <a:stretch/>
        </p:blipFill>
        <p:spPr>
          <a:xfrm>
            <a:off x="596899" y="2767732"/>
            <a:ext cx="9611007" cy="45363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525AF2-FEF3-3136-3BCE-77743ED491B7}"/>
              </a:ext>
            </a:extLst>
          </p:cNvPr>
          <p:cNvSpPr/>
          <p:nvPr/>
        </p:nvSpPr>
        <p:spPr>
          <a:xfrm>
            <a:off x="2780667" y="3047511"/>
            <a:ext cx="5685497" cy="2215153"/>
          </a:xfrm>
          <a:prstGeom prst="rect">
            <a:avLst/>
          </a:prstGeom>
          <a:solidFill>
            <a:schemeClr val="tx1">
              <a:alpha val="2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30343" y="-2862"/>
            <a:ext cx="9863121" cy="706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808"/>
          <a:stretch/>
        </p:blipFill>
        <p:spPr>
          <a:xfrm>
            <a:off x="430343" y="8447"/>
            <a:ext cx="10058400" cy="724337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30343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488" y="1077746"/>
            <a:ext cx="4132712" cy="29316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63084" y="3125415"/>
            <a:ext cx="5277129" cy="1989323"/>
            <a:chOff x="3182487" y="2779977"/>
            <a:chExt cx="5034920" cy="1684032"/>
          </a:xfrm>
        </p:grpSpPr>
        <p:grpSp>
          <p:nvGrpSpPr>
            <p:cNvPr id="6" name="그룹 5"/>
            <p:cNvGrpSpPr/>
            <p:nvPr/>
          </p:nvGrpSpPr>
          <p:grpSpPr>
            <a:xfrm>
              <a:off x="3182488" y="2779977"/>
              <a:ext cx="4526410" cy="307777"/>
              <a:chOff x="2625729" y="3196578"/>
              <a:chExt cx="4526410" cy="307777"/>
            </a:xfrm>
          </p:grpSpPr>
          <p:sp>
            <p:nvSpPr>
              <p:cNvPr id="106" name="TextBox 105"/>
              <p:cNvSpPr txBox="1"/>
              <p:nvPr/>
            </p:nvSpPr>
            <p:spPr>
              <a:xfrm flipH="1">
                <a:off x="2625729" y="3196578"/>
                <a:ext cx="90740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ko-KR" altLang="en-US" sz="1400" b="1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회사 설립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 flipH="1">
                <a:off x="3421885" y="3229591"/>
                <a:ext cx="3730254" cy="251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en-US" altLang="ko-KR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2001</a:t>
                </a:r>
                <a:r>
                  <a:rPr lang="ko-KR" altLang="en-US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년 </a:t>
                </a:r>
                <a:r>
                  <a:rPr lang="en-US" altLang="ko-KR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2</a:t>
                </a:r>
                <a:r>
                  <a:rPr lang="ko-KR" altLang="en-US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월 </a:t>
                </a:r>
                <a:r>
                  <a:rPr lang="en-US" altLang="ko-KR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22</a:t>
                </a:r>
                <a:r>
                  <a:rPr lang="ko-KR" altLang="en-US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일 </a:t>
                </a:r>
                <a:r>
                  <a:rPr lang="en-US" altLang="ko-KR" sz="12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(</a:t>
                </a:r>
                <a:r>
                  <a:rPr lang="ko-KR" altLang="en-US" sz="12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본사 </a:t>
                </a:r>
                <a:r>
                  <a:rPr lang="en-US" altLang="ko-KR" sz="12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:</a:t>
                </a:r>
                <a:r>
                  <a:rPr lang="ko-KR" altLang="en-US" sz="12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서울특별시 성동구 왕십리로 </a:t>
                </a:r>
                <a:r>
                  <a:rPr lang="en-US" altLang="ko-KR" sz="12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83-21)</a:t>
                </a:r>
                <a:endParaRPr lang="ko-KR" altLang="en-US" sz="11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182488" y="3100380"/>
              <a:ext cx="5034919" cy="313049"/>
              <a:chOff x="2625729" y="3584608"/>
              <a:chExt cx="5034919" cy="313049"/>
            </a:xfrm>
          </p:grpSpPr>
          <p:sp>
            <p:nvSpPr>
              <p:cNvPr id="108" name="TextBox 107"/>
              <p:cNvSpPr txBox="1"/>
              <p:nvPr/>
            </p:nvSpPr>
            <p:spPr>
              <a:xfrm flipH="1">
                <a:off x="2625729" y="3589880"/>
                <a:ext cx="90740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ko-KR" altLang="en-US" sz="1400" b="1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인원 현황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 flipH="1">
                <a:off x="3421883" y="3584608"/>
                <a:ext cx="4238765" cy="2975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ko-KR" altLang="en-US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국내 </a:t>
                </a:r>
                <a:r>
                  <a:rPr lang="is-IS" altLang="ko-KR" sz="1400" spc="-3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1,831</a:t>
                </a:r>
                <a:r>
                  <a:rPr lang="ko-KR" altLang="en-US" sz="1400" spc="-3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명</a:t>
                </a:r>
                <a:r>
                  <a:rPr lang="en-US" altLang="ko-KR" sz="1400" spc="-3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/ </a:t>
                </a:r>
                <a:r>
                  <a:rPr lang="ko-KR" altLang="en-US" sz="1400" spc="-3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해외 </a:t>
                </a:r>
                <a:r>
                  <a:rPr lang="en-US" altLang="ko-KR" sz="1400" spc="-3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8,957</a:t>
                </a:r>
                <a:r>
                  <a:rPr lang="ko-KR" altLang="en-US" sz="1400" spc="-3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명</a:t>
                </a:r>
                <a:endParaRPr lang="en-US" altLang="ko-KR" sz="11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3182488" y="3417875"/>
              <a:ext cx="4653047" cy="340478"/>
              <a:chOff x="2625729" y="3925048"/>
              <a:chExt cx="4653047" cy="340478"/>
            </a:xfrm>
          </p:grpSpPr>
          <p:sp>
            <p:nvSpPr>
              <p:cNvPr id="110" name="TextBox 109"/>
              <p:cNvSpPr txBox="1"/>
              <p:nvPr/>
            </p:nvSpPr>
            <p:spPr>
              <a:xfrm flipH="1">
                <a:off x="2625729" y="3954260"/>
                <a:ext cx="101344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ko-KR" altLang="en-US" sz="1400" b="1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사업 영역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 flipH="1">
                <a:off x="3421884" y="3925048"/>
                <a:ext cx="3856892" cy="340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060"/>
                  </a:lnSpc>
                </a:pPr>
                <a:r>
                  <a:rPr lang="ko-KR" altLang="en-US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물류</a:t>
                </a:r>
                <a:r>
                  <a:rPr lang="en-US" altLang="ko-KR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</a:t>
                </a:r>
                <a:r>
                  <a:rPr lang="ko-KR" altLang="en-US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해운</a:t>
                </a:r>
                <a:r>
                  <a:rPr lang="en-US" altLang="ko-KR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</a:t>
                </a:r>
                <a:r>
                  <a:rPr lang="ko-KR" altLang="en-US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</a:t>
                </a:r>
                <a:r>
                  <a:rPr lang="en-US" altLang="ko-KR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KD, </a:t>
                </a:r>
                <a:r>
                  <a:rPr lang="ko-KR" altLang="en-US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트레이딩</a:t>
                </a:r>
                <a:r>
                  <a:rPr lang="en-US" altLang="ko-KR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r>
                  <a:rPr lang="ko-KR" altLang="en-US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중고차</a:t>
                </a:r>
                <a:r>
                  <a:rPr lang="en-US" altLang="ko-KR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EV∙</a:t>
                </a:r>
                <a:r>
                  <a:rPr lang="ko-KR" altLang="en-US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수소</a:t>
                </a:r>
                <a:r>
                  <a:rPr lang="en-US" altLang="ko-KR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∙</a:t>
                </a:r>
                <a:r>
                  <a:rPr lang="ko-KR" altLang="en-US" sz="14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물류 플랫폼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3182488" y="3785099"/>
              <a:ext cx="3931315" cy="307777"/>
              <a:chOff x="2625729" y="4310831"/>
              <a:chExt cx="3931315" cy="307777"/>
            </a:xfrm>
          </p:grpSpPr>
          <p:sp>
            <p:nvSpPr>
              <p:cNvPr id="112" name="TextBox 111"/>
              <p:cNvSpPr txBox="1"/>
              <p:nvPr/>
            </p:nvSpPr>
            <p:spPr>
              <a:xfrm flipH="1">
                <a:off x="2625729" y="4310831"/>
                <a:ext cx="90740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ko-KR" altLang="en-US" sz="1400" b="1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매출 규모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flipH="1">
                <a:off x="3421886" y="4317114"/>
                <a:ext cx="3135158" cy="2975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560"/>
                  </a:lnSpc>
                </a:pPr>
                <a:r>
                  <a:rPr lang="en-US" altLang="ko-KR" sz="1400" spc="-3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27</a:t>
                </a:r>
                <a:r>
                  <a:rPr lang="ko-KR" altLang="en-US" sz="1400" spc="-3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조원 </a:t>
                </a:r>
                <a:r>
                  <a:rPr lang="is-IS" altLang="ko-KR" sz="1100" spc="-3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(2022</a:t>
                </a:r>
                <a:r>
                  <a:rPr lang="ko-KR" altLang="is-IS" sz="1100" spc="-3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년 </a:t>
                </a:r>
                <a:r>
                  <a:rPr lang="ko-KR" altLang="is-IS" sz="1100" spc="-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연결 기준</a:t>
                </a:r>
                <a:r>
                  <a:rPr lang="is-IS" altLang="ko-KR" sz="1100" spc="-3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)</a:t>
                </a:r>
                <a:endParaRPr lang="is-IS" altLang="ko-KR" sz="11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 flipH="1">
              <a:off x="3182487" y="4145512"/>
              <a:ext cx="90740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ko-KR" altLang="en-US" sz="1400" b="1" spc="-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거점 현황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 flipH="1">
              <a:off x="3978643" y="4153837"/>
              <a:ext cx="3730255" cy="297517"/>
            </a:xfrm>
            <a:prstGeom prst="rect">
              <a:avLst/>
            </a:prstGeom>
            <a:noFill/>
            <a:ln>
              <a:noFill/>
            </a:ln>
            <a:effectLst>
              <a:outerShdw blurRad="25400" dist="25400" dir="5400000" algn="ctr" rotWithShape="0">
                <a:schemeClr val="tx1">
                  <a:alpha val="38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lvl="0">
                <a:lnSpc>
                  <a:spcPts val="1560"/>
                </a:lnSpc>
              </a:pPr>
              <a:r>
                <a:rPr lang="ko-KR" altLang="en-US" sz="14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국내 </a:t>
              </a:r>
              <a:r>
                <a:rPr lang="en-US" altLang="ko-KR" sz="14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: 49</a:t>
              </a:r>
              <a:r>
                <a:rPr lang="ko-KR" altLang="en-US" sz="14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개</a:t>
              </a:r>
              <a:r>
                <a:rPr lang="en-US" altLang="ko-KR" sz="11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/  </a:t>
              </a:r>
              <a:r>
                <a:rPr lang="ko-KR" altLang="en-US" sz="14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해외 </a:t>
              </a:r>
              <a:r>
                <a:rPr lang="en-US" altLang="ko-KR" sz="14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:</a:t>
              </a:r>
              <a:r>
                <a:rPr lang="ko-KR" altLang="en-US" sz="14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</a:t>
              </a:r>
              <a:r>
                <a:rPr lang="en-US" altLang="ko-KR" sz="14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96</a:t>
              </a:r>
              <a:r>
                <a:rPr lang="ko-KR" altLang="en-US" sz="14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개</a:t>
              </a:r>
              <a:endParaRPr lang="ko-KR" altLang="en-US" sz="1100" spc="-3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46938" y="3084890"/>
              <a:ext cx="4588597" cy="0"/>
              <a:chOff x="2705622" y="3467634"/>
              <a:chExt cx="4588597" cy="0"/>
            </a:xfrm>
          </p:grpSpPr>
          <p:cxnSp>
            <p:nvCxnSpPr>
              <p:cNvPr id="8" name="직선 연결선[R] 7"/>
              <p:cNvCxnSpPr/>
              <p:nvPr/>
            </p:nvCxnSpPr>
            <p:spPr>
              <a:xfrm>
                <a:off x="2705622" y="3467634"/>
                <a:ext cx="63882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/>
              <p:cNvCxnSpPr>
                <a:cxnSpLocks/>
              </p:cNvCxnSpPr>
              <p:nvPr/>
            </p:nvCxnSpPr>
            <p:spPr>
              <a:xfrm>
                <a:off x="3507288" y="3467634"/>
                <a:ext cx="3786931" cy="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>
              <a:off x="3246938" y="3422456"/>
              <a:ext cx="4588597" cy="38612"/>
              <a:chOff x="2705622" y="3467634"/>
              <a:chExt cx="4588597" cy="38612"/>
            </a:xfrm>
          </p:grpSpPr>
          <p:cxnSp>
            <p:nvCxnSpPr>
              <p:cNvPr id="36" name="직선 연결선[R] 35"/>
              <p:cNvCxnSpPr/>
              <p:nvPr/>
            </p:nvCxnSpPr>
            <p:spPr>
              <a:xfrm>
                <a:off x="2705622" y="3467634"/>
                <a:ext cx="63882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>
                <a:cxnSpLocks/>
              </p:cNvCxnSpPr>
              <p:nvPr/>
            </p:nvCxnSpPr>
            <p:spPr>
              <a:xfrm>
                <a:off x="3507288" y="3467634"/>
                <a:ext cx="3786931" cy="38612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/>
            <p:cNvGrpSpPr/>
            <p:nvPr/>
          </p:nvGrpSpPr>
          <p:grpSpPr>
            <a:xfrm>
              <a:off x="3246938" y="3762592"/>
              <a:ext cx="4588597" cy="28790"/>
              <a:chOff x="2705622" y="3467634"/>
              <a:chExt cx="4588597" cy="28790"/>
            </a:xfrm>
          </p:grpSpPr>
          <p:cxnSp>
            <p:nvCxnSpPr>
              <p:cNvPr id="39" name="직선 연결선[R] 38"/>
              <p:cNvCxnSpPr/>
              <p:nvPr/>
            </p:nvCxnSpPr>
            <p:spPr>
              <a:xfrm>
                <a:off x="2705622" y="3467634"/>
                <a:ext cx="63882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/>
              <p:cNvCxnSpPr>
                <a:cxnSpLocks/>
              </p:cNvCxnSpPr>
              <p:nvPr/>
            </p:nvCxnSpPr>
            <p:spPr>
              <a:xfrm>
                <a:off x="3507288" y="3467634"/>
                <a:ext cx="3786931" cy="2879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3246938" y="4100086"/>
              <a:ext cx="4588597" cy="0"/>
              <a:chOff x="2705622" y="3467634"/>
              <a:chExt cx="4588597" cy="0"/>
            </a:xfrm>
          </p:grpSpPr>
          <p:cxnSp>
            <p:nvCxnSpPr>
              <p:cNvPr id="42" name="직선 연결선[R] 41"/>
              <p:cNvCxnSpPr/>
              <p:nvPr/>
            </p:nvCxnSpPr>
            <p:spPr>
              <a:xfrm>
                <a:off x="2705622" y="3467634"/>
                <a:ext cx="63882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[R] 42"/>
              <p:cNvCxnSpPr>
                <a:cxnSpLocks/>
              </p:cNvCxnSpPr>
              <p:nvPr/>
            </p:nvCxnSpPr>
            <p:spPr>
              <a:xfrm>
                <a:off x="3507288" y="3467634"/>
                <a:ext cx="3786931" cy="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>
              <a:off x="3246937" y="4464009"/>
              <a:ext cx="4588597" cy="0"/>
              <a:chOff x="2705621" y="3263355"/>
              <a:chExt cx="4588597" cy="0"/>
            </a:xfrm>
          </p:grpSpPr>
          <p:cxnSp>
            <p:nvCxnSpPr>
              <p:cNvPr id="45" name="직선 연결선[R] 44"/>
              <p:cNvCxnSpPr/>
              <p:nvPr/>
            </p:nvCxnSpPr>
            <p:spPr>
              <a:xfrm>
                <a:off x="2705621" y="3263355"/>
                <a:ext cx="638827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[R] 45"/>
              <p:cNvCxnSpPr>
                <a:cxnSpLocks/>
              </p:cNvCxnSpPr>
              <p:nvPr/>
            </p:nvCxnSpPr>
            <p:spPr>
              <a:xfrm>
                <a:off x="3507287" y="3263355"/>
                <a:ext cx="3786931" cy="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/>
          <p:cNvSpPr txBox="1"/>
          <p:nvPr/>
        </p:nvSpPr>
        <p:spPr>
          <a:xfrm flipH="1">
            <a:off x="2144711" y="1568134"/>
            <a:ext cx="6402388" cy="964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altLang="ko-KR" sz="240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Global Top Tier </a:t>
            </a:r>
            <a:r>
              <a:rPr lang="en-US" altLang="ko-KR" sz="24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SCM </a:t>
            </a:r>
            <a:r>
              <a:rPr lang="ko-KR" altLang="en-US" sz="24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전문기업</a:t>
            </a:r>
            <a:r>
              <a:rPr lang="en-US" altLang="ko-KR" sz="24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!</a:t>
            </a:r>
            <a:endParaRPr lang="ko-KR" altLang="en-US" sz="2400" spc="-150" dirty="0">
              <a:solidFill>
                <a:srgbClr val="0079C5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3380"/>
              </a:lnSpc>
            </a:pPr>
            <a:r>
              <a:rPr lang="ko-KR" altLang="en-US" sz="3200" b="1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대한민국엔 현대글로비스가 있습니다</a:t>
            </a:r>
            <a:r>
              <a:rPr lang="en-US" altLang="ko-KR" sz="3200" b="1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.</a:t>
            </a:r>
            <a:endParaRPr lang="ko-KR" altLang="en-US" sz="3200" b="1" spc="-150" dirty="0">
              <a:solidFill>
                <a:srgbClr val="0079C5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B2C8804-5F22-4265-8851-AB5539C86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702" y="8448"/>
            <a:ext cx="10081297" cy="66492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7A8638-2165-4AC2-BF5D-8AC9D8B41255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A253B9B-5442-4DEC-80AA-B52FD7EFE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B4FA92-CFC7-422B-ABEE-659881E431CA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COMPANY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회사 소개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6AC870C-2C3B-4868-BD01-A64E365C1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755155"/>
              </p:ext>
            </p:extLst>
          </p:nvPr>
        </p:nvGraphicFramePr>
        <p:xfrm>
          <a:off x="8722405" y="56554"/>
          <a:ext cx="1485286" cy="581411"/>
        </p:xfrm>
        <a:graphic>
          <a:graphicData uri="http://schemas.openxmlformats.org/drawingml/2006/table">
            <a:tbl>
              <a:tblPr/>
              <a:tblGrid>
                <a:gridCol w="1485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411">
                <a:tc>
                  <a:txBody>
                    <a:bodyPr/>
                    <a:lstStyle/>
                    <a:p>
                      <a:pPr marL="72000" marR="0" indent="0" algn="l" defTabSz="872013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100" b="0" u="none" kern="1200" spc="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itchFamily="34" charset="0"/>
                        </a:rPr>
                        <a:t>▶ 자료 내 모든 수치는</a:t>
                      </a:r>
                      <a:br>
                        <a:rPr kumimoji="1" lang="en-US" altLang="ko-KR" sz="1100" b="0" u="none" kern="1200" spc="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itchFamily="34" charset="0"/>
                        </a:rPr>
                      </a:br>
                      <a:r>
                        <a:rPr kumimoji="1" lang="en-US" altLang="ko-KR" sz="1100" b="0" u="none" kern="1200" spc="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itchFamily="34" charset="0"/>
                        </a:rPr>
                        <a:t>     2022</a:t>
                      </a:r>
                      <a:r>
                        <a:rPr kumimoji="1" lang="ko-KR" altLang="en-US" sz="1100" b="0" u="none" kern="1200" spc="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itchFamily="34" charset="0"/>
                        </a:rPr>
                        <a:t>년 </a:t>
                      </a:r>
                      <a:r>
                        <a:rPr kumimoji="1" lang="en-US" altLang="ko-KR" sz="1100" b="0" u="none" kern="1200" spc="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itchFamily="34" charset="0"/>
                        </a:rPr>
                        <a:t>12</a:t>
                      </a:r>
                      <a:r>
                        <a:rPr kumimoji="1" lang="ko-KR" altLang="en-US" sz="1100" b="0" u="none" kern="1200" spc="0" baseline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itchFamily="34" charset="0"/>
                        </a:rPr>
                        <a:t>월 말 기준 </a:t>
                      </a:r>
                      <a:endParaRPr kumimoji="1" lang="ko-KR" altLang="en-US" sz="600" b="0" u="none" kern="1200" spc="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8175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430343" y="-2862"/>
            <a:ext cx="9863121" cy="706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702" y="8447"/>
            <a:ext cx="10081297" cy="72433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 flipH="1">
            <a:off x="430343" y="1515650"/>
            <a:ext cx="98631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현대글로비스의 경쟁력이 고객의 경쟁력입니다</a:t>
            </a:r>
            <a:r>
              <a:rPr lang="en-US" altLang="ko-KR" sz="2800" b="1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.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30343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 flipH="1">
            <a:off x="-1" y="2001989"/>
            <a:ext cx="1069181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820"/>
              </a:lnSpc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물류・유통 각 분야 최고의 전문가와 함께 고객에게 최상의 서비스를 제공하고 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1820"/>
              </a:lnSpc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최첨단 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IT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시스템 구축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,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도전적인 신사업 개척을 통한 경쟁력 확보로 매년 가파른 성장세를 이어가고 있습니다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6899" y="2857499"/>
            <a:ext cx="9604375" cy="434797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207" y="1105139"/>
            <a:ext cx="1357970" cy="27982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128013" y="2767732"/>
            <a:ext cx="2428519" cy="404988"/>
            <a:chOff x="4087373" y="2767732"/>
            <a:chExt cx="2428519" cy="40498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4087374" y="2767732"/>
              <a:ext cx="2421271" cy="3959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 flipH="1">
              <a:off x="4087373" y="2803388"/>
              <a:ext cx="242851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2022 </a:t>
              </a:r>
              <a:r>
                <a:rPr lang="ko-KR" altLang="en-US" sz="18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주요 재무 성과</a:t>
              </a:r>
            </a:p>
          </p:txBody>
        </p:sp>
      </p:grpSp>
      <p:sp>
        <p:nvSpPr>
          <p:cNvPr id="285" name="TextBox 284"/>
          <p:cNvSpPr txBox="1"/>
          <p:nvPr/>
        </p:nvSpPr>
        <p:spPr>
          <a:xfrm flipH="1">
            <a:off x="9288642" y="2582498"/>
            <a:ext cx="979042" cy="279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단위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:10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억원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)</a:t>
            </a:r>
            <a:endParaRPr lang="ko-KR" altLang="en-US" sz="900" spc="-50" dirty="0">
              <a:solidFill>
                <a:schemeClr val="tx1">
                  <a:lumMod val="50000"/>
                  <a:lumOff val="50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8BE070-FB9E-49E4-AF89-7B8078E912E6}"/>
              </a:ext>
            </a:extLst>
          </p:cNvPr>
          <p:cNvGrpSpPr/>
          <p:nvPr/>
        </p:nvGrpSpPr>
        <p:grpSpPr>
          <a:xfrm>
            <a:off x="1160614" y="3353691"/>
            <a:ext cx="8243522" cy="3757027"/>
            <a:chOff x="1160614" y="3353691"/>
            <a:chExt cx="8243522" cy="375702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8CA77BA-83FF-4993-A6AE-012A5AEAA756}"/>
                </a:ext>
              </a:extLst>
            </p:cNvPr>
            <p:cNvGrpSpPr/>
            <p:nvPr/>
          </p:nvGrpSpPr>
          <p:grpSpPr>
            <a:xfrm>
              <a:off x="1160614" y="3353691"/>
              <a:ext cx="8243522" cy="3756899"/>
              <a:chOff x="1160614" y="3353691"/>
              <a:chExt cx="8243522" cy="3756899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1160614" y="3749437"/>
                <a:ext cx="2687762" cy="3361153"/>
                <a:chOff x="1160614" y="3749437"/>
                <a:chExt cx="2687762" cy="3361153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 flipH="1">
                  <a:off x="1160614" y="3850334"/>
                  <a:ext cx="791165" cy="29982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0"/>
                    </a:rPr>
                    <a:t>10,898.7</a:t>
                  </a:r>
                  <a:endParaRPr lang="ko-KR" altLang="en-US" sz="1000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flipH="1">
                  <a:off x="2731995" y="3749437"/>
                  <a:ext cx="1116381" cy="42428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srgbClr val="FFF9B7"/>
                      </a:solidFill>
                      <a:latin typeface="현대산스 Text Bold" panose="020B0600000101010101" pitchFamily="50" charset="-127"/>
                      <a:ea typeface="현대산스 Text Bold" panose="020B0600000101010101" pitchFamily="50" charset="-127"/>
                      <a:cs typeface="나눔바른고딕" charset="0"/>
                    </a:rPr>
                    <a:t>13,877.7</a:t>
                  </a:r>
                  <a:endParaRPr lang="en-US" altLang="ko-KR" sz="1400" b="1" dirty="0">
                    <a:solidFill>
                      <a:srgbClr val="FFF9B7"/>
                    </a:solidFill>
                    <a:latin typeface="현대산스 Text Bold" panose="020B0600000101010101" pitchFamily="50" charset="-127"/>
                    <a:ea typeface="현대산스 Text Bold" panose="020B0600000101010101" pitchFamily="50" charset="-127"/>
                    <a:cs typeface="나눔바른고딕" charset="0"/>
                  </a:endParaRPr>
                </a:p>
              </p:txBody>
            </p:sp>
            <p:grpSp>
              <p:nvGrpSpPr>
                <p:cNvPr id="4" name="그룹 3"/>
                <p:cNvGrpSpPr/>
                <p:nvPr/>
              </p:nvGrpSpPr>
              <p:grpSpPr>
                <a:xfrm>
                  <a:off x="1293501" y="4185964"/>
                  <a:ext cx="2415489" cy="2924626"/>
                  <a:chOff x="1293501" y="4185964"/>
                  <a:chExt cx="2415489" cy="2924626"/>
                </a:xfrm>
              </p:grpSpPr>
              <p:cxnSp>
                <p:nvCxnSpPr>
                  <p:cNvPr id="124" name="직선 연결선[R] 123"/>
                  <p:cNvCxnSpPr/>
                  <p:nvPr/>
                </p:nvCxnSpPr>
                <p:spPr>
                  <a:xfrm>
                    <a:off x="1293501" y="6778692"/>
                    <a:ext cx="2415487" cy="0"/>
                  </a:xfrm>
                  <a:prstGeom prst="line">
                    <a:avLst/>
                  </a:prstGeom>
                  <a:ln w="28575">
                    <a:solidFill>
                      <a:srgbClr val="00B4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[R] 116"/>
                  <p:cNvCxnSpPr/>
                  <p:nvPr/>
                </p:nvCxnSpPr>
                <p:spPr>
                  <a:xfrm flipV="1">
                    <a:off x="1293501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[R] 117"/>
                  <p:cNvCxnSpPr/>
                  <p:nvPr/>
                </p:nvCxnSpPr>
                <p:spPr>
                  <a:xfrm flipV="1">
                    <a:off x="1851977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TextBox 121"/>
                  <p:cNvSpPr txBox="1"/>
                  <p:nvPr/>
                </p:nvSpPr>
                <p:spPr>
                  <a:xfrm flipH="1">
                    <a:off x="1293501" y="6810764"/>
                    <a:ext cx="562211" cy="29982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현대산스 Text Medium" panose="020B0600000101010101" pitchFamily="50" charset="-127"/>
                        <a:ea typeface="현대산스 Text Medium" panose="020B0600000101010101" pitchFamily="50" charset="-127"/>
                        <a:cs typeface="나눔바른고딕" charset="0"/>
                      </a:rPr>
                      <a:t>2020</a:t>
                    </a:r>
                    <a:endParaRPr lang="ko-KR" altLang="en-US" sz="1000" spc="-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endParaRPr>
                  </a:p>
                </p:txBody>
              </p:sp>
              <p:cxnSp>
                <p:nvCxnSpPr>
                  <p:cNvPr id="123" name="직선 연결선[R] 122"/>
                  <p:cNvCxnSpPr/>
                  <p:nvPr/>
                </p:nvCxnSpPr>
                <p:spPr>
                  <a:xfrm flipV="1">
                    <a:off x="1582830" y="6778694"/>
                    <a:ext cx="0" cy="110158"/>
                  </a:xfrm>
                  <a:prstGeom prst="line">
                    <a:avLst/>
                  </a:prstGeom>
                  <a:ln>
                    <a:solidFill>
                      <a:srgbClr val="00B4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직선 연결선[R] 109"/>
                  <p:cNvCxnSpPr/>
                  <p:nvPr/>
                </p:nvCxnSpPr>
                <p:spPr>
                  <a:xfrm flipV="1">
                    <a:off x="2114946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직선 연결선[R] 110"/>
                  <p:cNvCxnSpPr/>
                  <p:nvPr/>
                </p:nvCxnSpPr>
                <p:spPr>
                  <a:xfrm flipV="1">
                    <a:off x="2673421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직사각형 111"/>
                  <p:cNvSpPr/>
                  <p:nvPr/>
                </p:nvSpPr>
                <p:spPr>
                  <a:xfrm>
                    <a:off x="1403114" y="4899660"/>
                    <a:ext cx="352596" cy="1728562"/>
                  </a:xfrm>
                  <a:prstGeom prst="rect">
                    <a:avLst/>
                  </a:prstGeom>
                  <a:solidFill>
                    <a:srgbClr val="A6A6A6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 flipH="1">
                    <a:off x="2114946" y="6810764"/>
                    <a:ext cx="562211" cy="29982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현대산스 Text Medium" panose="020B0600000101010101" pitchFamily="50" charset="-127"/>
                        <a:ea typeface="현대산스 Text Medium" panose="020B0600000101010101" pitchFamily="50" charset="-127"/>
                        <a:cs typeface="나눔바른고딕" charset="0"/>
                      </a:rPr>
                      <a:t>2021</a:t>
                    </a:r>
                    <a:endParaRPr lang="ko-KR" altLang="en-US" sz="1000" spc="-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endParaRPr>
                  </a:p>
                </p:txBody>
              </p:sp>
              <p:cxnSp>
                <p:nvCxnSpPr>
                  <p:cNvPr id="116" name="직선 연결선[R] 115"/>
                  <p:cNvCxnSpPr/>
                  <p:nvPr/>
                </p:nvCxnSpPr>
                <p:spPr>
                  <a:xfrm flipV="1">
                    <a:off x="2404275" y="6778694"/>
                    <a:ext cx="0" cy="110158"/>
                  </a:xfrm>
                  <a:prstGeom prst="line">
                    <a:avLst/>
                  </a:prstGeom>
                  <a:ln>
                    <a:solidFill>
                      <a:srgbClr val="00B4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[R] 102"/>
                  <p:cNvCxnSpPr/>
                  <p:nvPr/>
                </p:nvCxnSpPr>
                <p:spPr>
                  <a:xfrm flipV="1">
                    <a:off x="2916834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[R] 103"/>
                  <p:cNvCxnSpPr/>
                  <p:nvPr/>
                </p:nvCxnSpPr>
                <p:spPr>
                  <a:xfrm flipV="1">
                    <a:off x="3708990" y="4185964"/>
                    <a:ext cx="0" cy="244225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직사각형 104"/>
                  <p:cNvSpPr/>
                  <p:nvPr/>
                </p:nvSpPr>
                <p:spPr>
                  <a:xfrm>
                    <a:off x="2205002" y="4518660"/>
                    <a:ext cx="388118" cy="2109562"/>
                  </a:xfrm>
                  <a:prstGeom prst="rect">
                    <a:avLst/>
                  </a:prstGeom>
                  <a:solidFill>
                    <a:srgbClr val="A6A6A6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 flipH="1">
                    <a:off x="3013080" y="6810764"/>
                    <a:ext cx="562211" cy="29982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현대산스 Text Medium" panose="020B0600000101010101" pitchFamily="50" charset="-127"/>
                        <a:ea typeface="현대산스 Text Medium" panose="020B0600000101010101" pitchFamily="50" charset="-127"/>
                        <a:cs typeface="나눔바른고딕" charset="0"/>
                      </a:rPr>
                      <a:t>2022</a:t>
                    </a:r>
                    <a:endParaRPr lang="ko-KR" altLang="en-US" sz="1000" spc="-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endParaRPr>
                  </a:p>
                </p:txBody>
              </p:sp>
              <p:cxnSp>
                <p:nvCxnSpPr>
                  <p:cNvPr id="109" name="직선 연결선[R] 108"/>
                  <p:cNvCxnSpPr/>
                  <p:nvPr/>
                </p:nvCxnSpPr>
                <p:spPr>
                  <a:xfrm flipV="1">
                    <a:off x="3323042" y="6778694"/>
                    <a:ext cx="0" cy="110158"/>
                  </a:xfrm>
                  <a:prstGeom prst="line">
                    <a:avLst/>
                  </a:prstGeom>
                  <a:ln>
                    <a:solidFill>
                      <a:srgbClr val="00B4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/>
              <p:cNvGrpSpPr/>
              <p:nvPr/>
            </p:nvGrpSpPr>
            <p:grpSpPr>
              <a:xfrm>
                <a:off x="1192408" y="3353691"/>
                <a:ext cx="8211728" cy="415584"/>
                <a:chOff x="1192408" y="3353691"/>
                <a:chExt cx="8211728" cy="415584"/>
              </a:xfrm>
            </p:grpSpPr>
            <p:cxnSp>
              <p:nvCxnSpPr>
                <p:cNvPr id="125" name="직선 연결선[R] 124"/>
                <p:cNvCxnSpPr/>
                <p:nvPr/>
              </p:nvCxnSpPr>
              <p:spPr>
                <a:xfrm>
                  <a:off x="1293501" y="3769275"/>
                  <a:ext cx="2415487" cy="0"/>
                </a:xfrm>
                <a:prstGeom prst="line">
                  <a:avLst/>
                </a:prstGeom>
                <a:ln w="9525"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 flipH="1">
                  <a:off x="1192408" y="3353691"/>
                  <a:ext cx="2354625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2000" spc="-50" dirty="0">
                      <a:solidFill>
                        <a:schemeClr val="bg1"/>
                      </a:solidFill>
                      <a:latin typeface="현대산스 Text Bold" panose="020B0600000101010101" pitchFamily="50" charset="-127"/>
                      <a:ea typeface="현대산스 Text Bold" panose="020B0600000101010101" pitchFamily="50" charset="-127"/>
                      <a:cs typeface="나눔바른고딕" charset="-127"/>
                    </a:rPr>
                    <a:t> 자산총계 </a:t>
                  </a:r>
                </a:p>
              </p:txBody>
            </p:sp>
            <p:cxnSp>
              <p:nvCxnSpPr>
                <p:cNvPr id="254" name="직선 연결선[R] 253"/>
                <p:cNvCxnSpPr/>
                <p:nvPr/>
              </p:nvCxnSpPr>
              <p:spPr>
                <a:xfrm>
                  <a:off x="4256939" y="3769275"/>
                  <a:ext cx="2415490" cy="0"/>
                </a:xfrm>
                <a:prstGeom prst="line">
                  <a:avLst/>
                </a:prstGeom>
                <a:ln w="9525"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TextBox 227"/>
                <p:cNvSpPr txBox="1"/>
                <p:nvPr/>
              </p:nvSpPr>
              <p:spPr>
                <a:xfrm flipH="1">
                  <a:off x="4155846" y="3353691"/>
                  <a:ext cx="2354627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2000" spc="-50" dirty="0">
                      <a:solidFill>
                        <a:schemeClr val="bg1"/>
                      </a:solidFill>
                      <a:latin typeface="현대산스 Text Bold" panose="020B0600000101010101" pitchFamily="50" charset="-127"/>
                      <a:ea typeface="현대산스 Text Bold" panose="020B0600000101010101" pitchFamily="50" charset="-127"/>
                      <a:cs typeface="나눔바른고딕" charset="-127"/>
                    </a:rPr>
                    <a:t> </a:t>
                  </a:r>
                  <a:r>
                    <a:rPr lang="ko-KR" altLang="en-US" sz="2000" spc="-50" dirty="0">
                      <a:solidFill>
                        <a:schemeClr val="bg1"/>
                      </a:solidFill>
                      <a:latin typeface="현대산스 Text Bold" panose="020B0600000101010101" pitchFamily="50" charset="-127"/>
                      <a:ea typeface="현대산스 Text Bold" panose="020B0600000101010101" pitchFamily="50" charset="-127"/>
                      <a:cs typeface="나눔바른고딕" charset="-127"/>
                    </a:rPr>
                    <a:t>매출액 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 flipH="1">
                  <a:off x="7049511" y="3353691"/>
                  <a:ext cx="2354625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2000" spc="-50" dirty="0">
                      <a:solidFill>
                        <a:schemeClr val="bg1"/>
                      </a:solidFill>
                      <a:latin typeface="현대산스 Text Bold" panose="020B0600000101010101" pitchFamily="50" charset="-127"/>
                      <a:ea typeface="현대산스 Text Bold" panose="020B0600000101010101" pitchFamily="50" charset="-127"/>
                      <a:cs typeface="나눔바른고딕" charset="-127"/>
                    </a:rPr>
                    <a:t>영업 이익</a:t>
                  </a:r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4087464" y="3764593"/>
              <a:ext cx="3063140" cy="3346125"/>
              <a:chOff x="4087464" y="3764593"/>
              <a:chExt cx="3063140" cy="3346125"/>
            </a:xfrm>
          </p:grpSpPr>
          <p:sp>
            <p:nvSpPr>
              <p:cNvPr id="235" name="TextBox 234"/>
              <p:cNvSpPr txBox="1"/>
              <p:nvPr/>
            </p:nvSpPr>
            <p:spPr>
              <a:xfrm flipH="1">
                <a:off x="5661575" y="3764593"/>
                <a:ext cx="1224390" cy="4242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is-IS" altLang="ko-KR" sz="1600" b="1" spc="-50" dirty="0">
                    <a:solidFill>
                      <a:srgbClr val="FFF9B7"/>
                    </a:solidFill>
                    <a:latin typeface="현대산스 Text Bold" panose="020B0600000101010101" pitchFamily="50" charset="-127"/>
                    <a:ea typeface="현대산스 Text Bold" panose="020B0600000101010101" pitchFamily="50" charset="-127"/>
                    <a:cs typeface="나눔바른고딕" charset="0"/>
                  </a:rPr>
                  <a:t>26,981.8</a:t>
                </a:r>
                <a:endParaRPr lang="is-IS" altLang="ko-KR" sz="1400" b="1" spc="-50" dirty="0">
                  <a:solidFill>
                    <a:srgbClr val="FFF9B7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0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4087464" y="3850207"/>
                <a:ext cx="3063140" cy="3260511"/>
                <a:chOff x="4087464" y="3850207"/>
                <a:chExt cx="3063140" cy="3260511"/>
              </a:xfrm>
            </p:grpSpPr>
            <p:cxnSp>
              <p:nvCxnSpPr>
                <p:cNvPr id="253" name="직선 연결선[R] 252"/>
                <p:cNvCxnSpPr/>
                <p:nvPr/>
              </p:nvCxnSpPr>
              <p:spPr>
                <a:xfrm>
                  <a:off x="4256939" y="6778692"/>
                  <a:ext cx="2415490" cy="0"/>
                </a:xfrm>
                <a:prstGeom prst="line">
                  <a:avLst/>
                </a:prstGeom>
                <a:ln w="28575"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직선 연결선[R] 245"/>
                <p:cNvCxnSpPr/>
                <p:nvPr/>
              </p:nvCxnSpPr>
              <p:spPr>
                <a:xfrm flipV="1">
                  <a:off x="4256939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직선 연결선[R] 246"/>
                <p:cNvCxnSpPr/>
                <p:nvPr/>
              </p:nvCxnSpPr>
              <p:spPr>
                <a:xfrm flipV="1">
                  <a:off x="4815415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1" name="TextBox 250"/>
                <p:cNvSpPr txBox="1"/>
                <p:nvPr/>
              </p:nvSpPr>
              <p:spPr>
                <a:xfrm flipH="1">
                  <a:off x="4256939" y="6810636"/>
                  <a:ext cx="562211" cy="30008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rPr>
                    <a:t>2020</a:t>
                  </a:r>
                  <a:endParaRPr lang="ko-KR" altLang="en-US" sz="1000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 Medium" panose="020B0600000101010101" pitchFamily="50" charset="-127"/>
                    <a:ea typeface="현대산스 Text Medium" panose="020B0600000101010101" pitchFamily="50" charset="-127"/>
                    <a:cs typeface="나눔바른고딕" charset="0"/>
                  </a:endParaRPr>
                </a:p>
              </p:txBody>
            </p:sp>
            <p:cxnSp>
              <p:nvCxnSpPr>
                <p:cNvPr id="252" name="직선 연결선[R] 251"/>
                <p:cNvCxnSpPr/>
                <p:nvPr/>
              </p:nvCxnSpPr>
              <p:spPr>
                <a:xfrm flipV="1">
                  <a:off x="4546268" y="6778694"/>
                  <a:ext cx="0" cy="110158"/>
                </a:xfrm>
                <a:prstGeom prst="line">
                  <a:avLst/>
                </a:prstGeom>
                <a:ln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[R] 238"/>
                <p:cNvCxnSpPr/>
                <p:nvPr/>
              </p:nvCxnSpPr>
              <p:spPr>
                <a:xfrm flipV="1">
                  <a:off x="5078385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[R] 239"/>
                <p:cNvCxnSpPr/>
                <p:nvPr/>
              </p:nvCxnSpPr>
              <p:spPr>
                <a:xfrm flipV="1">
                  <a:off x="5636860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직사각형 240"/>
                <p:cNvSpPr/>
                <p:nvPr/>
              </p:nvSpPr>
              <p:spPr>
                <a:xfrm>
                  <a:off x="4365087" y="5387345"/>
                  <a:ext cx="352596" cy="1238224"/>
                </a:xfrm>
                <a:prstGeom prst="rect">
                  <a:avLst/>
                </a:prstGeom>
                <a:solidFill>
                  <a:srgbClr val="A6A6A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2" name="TextBox 241"/>
                <p:cNvSpPr txBox="1"/>
                <p:nvPr/>
              </p:nvSpPr>
              <p:spPr>
                <a:xfrm flipH="1">
                  <a:off x="4087464" y="3850207"/>
                  <a:ext cx="917608" cy="30008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</a:pPr>
                  <a:r>
                    <a:rPr lang="is-IS" altLang="ko-KR" sz="1000" spc="-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0"/>
                    </a:rPr>
                    <a:t>16,519.9</a:t>
                  </a:r>
                </a:p>
              </p:txBody>
            </p:sp>
            <p:sp>
              <p:nvSpPr>
                <p:cNvPr id="244" name="TextBox 243"/>
                <p:cNvSpPr txBox="1"/>
                <p:nvPr/>
              </p:nvSpPr>
              <p:spPr>
                <a:xfrm flipH="1">
                  <a:off x="5078385" y="6810636"/>
                  <a:ext cx="562211" cy="30008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rPr>
                    <a:t>2021</a:t>
                  </a:r>
                  <a:endParaRPr lang="ko-KR" altLang="en-US" sz="1000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 Medium" panose="020B0600000101010101" pitchFamily="50" charset="-127"/>
                    <a:ea typeface="현대산스 Text Medium" panose="020B0600000101010101" pitchFamily="50" charset="-127"/>
                    <a:cs typeface="나눔바른고딕" charset="0"/>
                  </a:endParaRPr>
                </a:p>
              </p:txBody>
            </p:sp>
            <p:cxnSp>
              <p:nvCxnSpPr>
                <p:cNvPr id="245" name="직선 연결선[R] 244"/>
                <p:cNvCxnSpPr/>
                <p:nvPr/>
              </p:nvCxnSpPr>
              <p:spPr>
                <a:xfrm flipV="1">
                  <a:off x="5367714" y="6778694"/>
                  <a:ext cx="0" cy="110158"/>
                </a:xfrm>
                <a:prstGeom prst="line">
                  <a:avLst/>
                </a:prstGeom>
                <a:ln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[R] 231"/>
                <p:cNvCxnSpPr/>
                <p:nvPr/>
              </p:nvCxnSpPr>
              <p:spPr>
                <a:xfrm flipV="1">
                  <a:off x="5852031" y="4183311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[R] 232"/>
                <p:cNvCxnSpPr/>
                <p:nvPr/>
              </p:nvCxnSpPr>
              <p:spPr>
                <a:xfrm flipV="1">
                  <a:off x="6672430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직사각형 233"/>
                <p:cNvSpPr/>
                <p:nvPr/>
              </p:nvSpPr>
              <p:spPr>
                <a:xfrm>
                  <a:off x="5166977" y="4899660"/>
                  <a:ext cx="389581" cy="1725907"/>
                </a:xfrm>
                <a:prstGeom prst="rect">
                  <a:avLst/>
                </a:prstGeom>
                <a:solidFill>
                  <a:srgbClr val="A6A6A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37" name="TextBox 236"/>
                <p:cNvSpPr txBox="1"/>
                <p:nvPr/>
              </p:nvSpPr>
              <p:spPr>
                <a:xfrm flipH="1">
                  <a:off x="5976520" y="6810764"/>
                  <a:ext cx="562211" cy="29982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현대산스 Text Medium" panose="020B0600000101010101" pitchFamily="50" charset="-127"/>
                      <a:ea typeface="현대산스 Text Medium" panose="020B0600000101010101" pitchFamily="50" charset="-127"/>
                      <a:cs typeface="나눔바른고딕" charset="0"/>
                    </a:rPr>
                    <a:t>2022</a:t>
                  </a:r>
                  <a:endParaRPr lang="ko-KR" altLang="en-US" sz="1000" spc="-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현대산스 Text Medium" panose="020B0600000101010101" pitchFamily="50" charset="-127"/>
                    <a:ea typeface="현대산스 Text Medium" panose="020B0600000101010101" pitchFamily="50" charset="-127"/>
                    <a:cs typeface="나눔바른고딕" charset="0"/>
                  </a:endParaRPr>
                </a:p>
              </p:txBody>
            </p:sp>
            <p:cxnSp>
              <p:nvCxnSpPr>
                <p:cNvPr id="238" name="직선 연결선[R] 237"/>
                <p:cNvCxnSpPr/>
                <p:nvPr/>
              </p:nvCxnSpPr>
              <p:spPr>
                <a:xfrm flipV="1">
                  <a:off x="6286482" y="6778694"/>
                  <a:ext cx="0" cy="110158"/>
                </a:xfrm>
                <a:prstGeom prst="line">
                  <a:avLst/>
                </a:prstGeom>
                <a:ln>
                  <a:solidFill>
                    <a:srgbClr val="00B4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직선 연결선[R] 274"/>
                <p:cNvCxnSpPr/>
                <p:nvPr/>
              </p:nvCxnSpPr>
              <p:spPr>
                <a:xfrm flipV="1">
                  <a:off x="7150604" y="4185964"/>
                  <a:ext cx="0" cy="244225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그룹 7"/>
          <p:cNvGrpSpPr/>
          <p:nvPr/>
        </p:nvGrpSpPr>
        <p:grpSpPr>
          <a:xfrm>
            <a:off x="6940698" y="3769275"/>
            <a:ext cx="2780353" cy="3341315"/>
            <a:chOff x="6940698" y="3769275"/>
            <a:chExt cx="2780353" cy="3341315"/>
          </a:xfrm>
        </p:grpSpPr>
        <p:cxnSp>
          <p:nvCxnSpPr>
            <p:cNvPr id="282" name="직선 연결선[R] 281"/>
            <p:cNvCxnSpPr/>
            <p:nvPr/>
          </p:nvCxnSpPr>
          <p:spPr>
            <a:xfrm>
              <a:off x="7150604" y="6778692"/>
              <a:ext cx="2415487" cy="0"/>
            </a:xfrm>
            <a:prstGeom prst="line">
              <a:avLst/>
            </a:prstGeom>
            <a:ln w="28575"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[R] 282"/>
            <p:cNvCxnSpPr/>
            <p:nvPr/>
          </p:nvCxnSpPr>
          <p:spPr>
            <a:xfrm>
              <a:off x="7150604" y="3769275"/>
              <a:ext cx="2415487" cy="0"/>
            </a:xfrm>
            <a:prstGeom prst="line">
              <a:avLst/>
            </a:prstGeom>
            <a:ln w="9525"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직선 연결선[R] 275"/>
            <p:cNvCxnSpPr/>
            <p:nvPr/>
          </p:nvCxnSpPr>
          <p:spPr>
            <a:xfrm flipV="1">
              <a:off x="7709080" y="4185964"/>
              <a:ext cx="0" cy="24422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TextBox 277"/>
            <p:cNvSpPr txBox="1"/>
            <p:nvPr/>
          </p:nvSpPr>
          <p:spPr>
            <a:xfrm flipH="1">
              <a:off x="6940698" y="3850334"/>
              <a:ext cx="985905" cy="299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s-IS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662.1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 flipH="1">
              <a:off x="7150604" y="6810764"/>
              <a:ext cx="562211" cy="299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 Medium" panose="020B0600000101010101" pitchFamily="50" charset="-127"/>
                  <a:ea typeface="현대산스 Text Medium" panose="020B0600000101010101" pitchFamily="50" charset="-127"/>
                  <a:cs typeface="나눔바른고딕" charset="0"/>
                </a:rPr>
                <a:t>2020</a:t>
              </a:r>
              <a:endParaRPr lang="ko-KR" altLang="en-US" sz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 Medium" panose="020B0600000101010101" pitchFamily="50" charset="-127"/>
                <a:ea typeface="현대산스 Text Medium" panose="020B0600000101010101" pitchFamily="50" charset="-127"/>
                <a:cs typeface="나눔바른고딕" charset="0"/>
              </a:endParaRPr>
            </a:p>
          </p:txBody>
        </p:sp>
        <p:cxnSp>
          <p:nvCxnSpPr>
            <p:cNvPr id="281" name="직선 연결선[R] 280"/>
            <p:cNvCxnSpPr/>
            <p:nvPr/>
          </p:nvCxnSpPr>
          <p:spPr>
            <a:xfrm flipV="1">
              <a:off x="7439933" y="6778694"/>
              <a:ext cx="0" cy="110158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[R] 267"/>
            <p:cNvCxnSpPr/>
            <p:nvPr/>
          </p:nvCxnSpPr>
          <p:spPr>
            <a:xfrm flipV="1">
              <a:off x="7972049" y="4185964"/>
              <a:ext cx="0" cy="24422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[R] 268"/>
            <p:cNvCxnSpPr/>
            <p:nvPr/>
          </p:nvCxnSpPr>
          <p:spPr>
            <a:xfrm flipV="1">
              <a:off x="8530524" y="4185964"/>
              <a:ext cx="0" cy="24422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직사각형 269"/>
            <p:cNvSpPr/>
            <p:nvPr/>
          </p:nvSpPr>
          <p:spPr>
            <a:xfrm>
              <a:off x="7250530" y="5852165"/>
              <a:ext cx="352596" cy="779114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 flipH="1">
              <a:off x="7839257" y="3850335"/>
              <a:ext cx="791165" cy="299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fi-FI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1,126.2</a:t>
              </a:r>
            </a:p>
          </p:txBody>
        </p:sp>
        <p:sp>
          <p:nvSpPr>
            <p:cNvPr id="273" name="TextBox 272"/>
            <p:cNvSpPr txBox="1"/>
            <p:nvPr/>
          </p:nvSpPr>
          <p:spPr>
            <a:xfrm flipH="1">
              <a:off x="7972049" y="6810764"/>
              <a:ext cx="562211" cy="299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 Medium" panose="020B0600000101010101" pitchFamily="50" charset="-127"/>
                  <a:ea typeface="현대산스 Text Medium" panose="020B0600000101010101" pitchFamily="50" charset="-127"/>
                  <a:cs typeface="나눔바른고딕" charset="0"/>
                </a:rPr>
                <a:t>2021</a:t>
              </a:r>
              <a:endParaRPr lang="ko-KR" altLang="en-US" sz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 Medium" panose="020B0600000101010101" pitchFamily="50" charset="-127"/>
                <a:ea typeface="현대산스 Text Medium" panose="020B0600000101010101" pitchFamily="50" charset="-127"/>
                <a:cs typeface="나눔바른고딕" charset="0"/>
              </a:endParaRPr>
            </a:p>
          </p:txBody>
        </p:sp>
        <p:cxnSp>
          <p:nvCxnSpPr>
            <p:cNvPr id="274" name="직선 연결선[R] 273"/>
            <p:cNvCxnSpPr/>
            <p:nvPr/>
          </p:nvCxnSpPr>
          <p:spPr>
            <a:xfrm flipV="1">
              <a:off x="8261378" y="6778694"/>
              <a:ext cx="0" cy="110158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[R] 260"/>
            <p:cNvCxnSpPr/>
            <p:nvPr/>
          </p:nvCxnSpPr>
          <p:spPr>
            <a:xfrm flipV="1">
              <a:off x="8773937" y="4185964"/>
              <a:ext cx="0" cy="24422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[R] 261"/>
            <p:cNvCxnSpPr/>
            <p:nvPr/>
          </p:nvCxnSpPr>
          <p:spPr>
            <a:xfrm flipV="1">
              <a:off x="9566093" y="4185964"/>
              <a:ext cx="0" cy="244225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직사각형 262"/>
            <p:cNvSpPr/>
            <p:nvPr/>
          </p:nvSpPr>
          <p:spPr>
            <a:xfrm>
              <a:off x="8063088" y="5145599"/>
              <a:ext cx="378309" cy="1482621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flipH="1">
              <a:off x="8604670" y="3788104"/>
              <a:ext cx="1116381" cy="4242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fi-FI" altLang="ko-KR" sz="1600" b="1" dirty="0">
                  <a:solidFill>
                    <a:srgbClr val="FFF9B7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0"/>
                </a:rPr>
                <a:t>1,798.5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 flipH="1">
              <a:off x="8870183" y="6810764"/>
              <a:ext cx="562211" cy="299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산스 Text Medium" panose="020B0600000101010101" pitchFamily="50" charset="-127"/>
                  <a:ea typeface="현대산스 Text Medium" panose="020B0600000101010101" pitchFamily="50" charset="-127"/>
                  <a:cs typeface="나눔바른고딕" charset="0"/>
                </a:rPr>
                <a:t>2022</a:t>
              </a:r>
              <a:endParaRPr lang="ko-KR" altLang="en-US" sz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 Medium" panose="020B0600000101010101" pitchFamily="50" charset="-127"/>
                <a:ea typeface="현대산스 Text Medium" panose="020B0600000101010101" pitchFamily="50" charset="-127"/>
                <a:cs typeface="나눔바른고딕" charset="0"/>
              </a:endParaRPr>
            </a:p>
          </p:txBody>
        </p:sp>
        <p:cxnSp>
          <p:nvCxnSpPr>
            <p:cNvPr id="267" name="직선 연결선[R] 266"/>
            <p:cNvCxnSpPr/>
            <p:nvPr/>
          </p:nvCxnSpPr>
          <p:spPr>
            <a:xfrm flipV="1">
              <a:off x="9180145" y="6778694"/>
              <a:ext cx="0" cy="110158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A86A633-E370-4F39-BB64-637FA0033751}"/>
              </a:ext>
            </a:extLst>
          </p:cNvPr>
          <p:cNvSpPr txBox="1"/>
          <p:nvPr/>
        </p:nvSpPr>
        <p:spPr>
          <a:xfrm flipH="1">
            <a:off x="1994117" y="3850334"/>
            <a:ext cx="791165" cy="2998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12,170.9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1B2A6B-AC38-4A86-A548-54292B7AF08A}"/>
              </a:ext>
            </a:extLst>
          </p:cNvPr>
          <p:cNvSpPr txBox="1"/>
          <p:nvPr/>
        </p:nvSpPr>
        <p:spPr>
          <a:xfrm flipH="1">
            <a:off x="4970211" y="3836519"/>
            <a:ext cx="791165" cy="2998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21,779.5</a:t>
            </a:r>
            <a:endParaRPr lang="ko-KR" altLang="en-US" sz="1000" spc="-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6726CD0-5D56-4B32-ABD3-D7BBF1F1BE2C}"/>
              </a:ext>
            </a:extLst>
          </p:cNvPr>
          <p:cNvSpPr/>
          <p:nvPr/>
        </p:nvSpPr>
        <p:spPr>
          <a:xfrm>
            <a:off x="3049571" y="4300882"/>
            <a:ext cx="523358" cy="2327341"/>
          </a:xfrm>
          <a:prstGeom prst="rect">
            <a:avLst/>
          </a:prstGeom>
          <a:solidFill>
            <a:srgbClr val="00B4E0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776D28-9BC3-4231-8692-6D2E4A21ACC1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F42443B-DAE6-49EF-A535-D81143E57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0C99760-CE39-4AB2-9A88-5E52CF69558C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COMPANY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재무 성과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9EA932-1B58-4142-ADD1-DAA997F437E1}"/>
              </a:ext>
            </a:extLst>
          </p:cNvPr>
          <p:cNvSpPr/>
          <p:nvPr/>
        </p:nvSpPr>
        <p:spPr>
          <a:xfrm>
            <a:off x="6001891" y="4293848"/>
            <a:ext cx="523358" cy="2327341"/>
          </a:xfrm>
          <a:prstGeom prst="rect">
            <a:avLst/>
          </a:prstGeom>
          <a:solidFill>
            <a:srgbClr val="00B4E0"/>
          </a:solidFill>
          <a:ln w="28575" cmpd="sng">
            <a:solidFill>
              <a:schemeClr val="accent4">
                <a:lumMod val="20000"/>
                <a:lumOff val="8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3358"/>
                      <a:gd name="connsiteY0" fmla="*/ 0 h 2327341"/>
                      <a:gd name="connsiteX1" fmla="*/ 523358 w 523358"/>
                      <a:gd name="connsiteY1" fmla="*/ 0 h 2327341"/>
                      <a:gd name="connsiteX2" fmla="*/ 523358 w 523358"/>
                      <a:gd name="connsiteY2" fmla="*/ 581835 h 2327341"/>
                      <a:gd name="connsiteX3" fmla="*/ 523358 w 523358"/>
                      <a:gd name="connsiteY3" fmla="*/ 1117124 h 2327341"/>
                      <a:gd name="connsiteX4" fmla="*/ 523358 w 523358"/>
                      <a:gd name="connsiteY4" fmla="*/ 1698959 h 2327341"/>
                      <a:gd name="connsiteX5" fmla="*/ 523358 w 523358"/>
                      <a:gd name="connsiteY5" fmla="*/ 2327341 h 2327341"/>
                      <a:gd name="connsiteX6" fmla="*/ 0 w 523358"/>
                      <a:gd name="connsiteY6" fmla="*/ 2327341 h 2327341"/>
                      <a:gd name="connsiteX7" fmla="*/ 0 w 523358"/>
                      <a:gd name="connsiteY7" fmla="*/ 1792053 h 2327341"/>
                      <a:gd name="connsiteX8" fmla="*/ 0 w 523358"/>
                      <a:gd name="connsiteY8" fmla="*/ 1186944 h 2327341"/>
                      <a:gd name="connsiteX9" fmla="*/ 0 w 523358"/>
                      <a:gd name="connsiteY9" fmla="*/ 628382 h 2327341"/>
                      <a:gd name="connsiteX10" fmla="*/ 0 w 523358"/>
                      <a:gd name="connsiteY10" fmla="*/ 0 h 23273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3358" h="2327341" fill="none" extrusionOk="0">
                        <a:moveTo>
                          <a:pt x="0" y="0"/>
                        </a:moveTo>
                        <a:cubicBezTo>
                          <a:pt x="245272" y="-30592"/>
                          <a:pt x="411797" y="45021"/>
                          <a:pt x="523358" y="0"/>
                        </a:cubicBezTo>
                        <a:cubicBezTo>
                          <a:pt x="529591" y="194661"/>
                          <a:pt x="456358" y="367898"/>
                          <a:pt x="523358" y="581835"/>
                        </a:cubicBezTo>
                        <a:cubicBezTo>
                          <a:pt x="590358" y="795773"/>
                          <a:pt x="496435" y="1003174"/>
                          <a:pt x="523358" y="1117124"/>
                        </a:cubicBezTo>
                        <a:cubicBezTo>
                          <a:pt x="550281" y="1231074"/>
                          <a:pt x="458232" y="1552614"/>
                          <a:pt x="523358" y="1698959"/>
                        </a:cubicBezTo>
                        <a:cubicBezTo>
                          <a:pt x="588484" y="1845304"/>
                          <a:pt x="500866" y="2123177"/>
                          <a:pt x="523358" y="2327341"/>
                        </a:cubicBezTo>
                        <a:cubicBezTo>
                          <a:pt x="400297" y="2378428"/>
                          <a:pt x="254045" y="2303754"/>
                          <a:pt x="0" y="2327341"/>
                        </a:cubicBezTo>
                        <a:cubicBezTo>
                          <a:pt x="-51799" y="2192686"/>
                          <a:pt x="49318" y="1976145"/>
                          <a:pt x="0" y="1792053"/>
                        </a:cubicBezTo>
                        <a:cubicBezTo>
                          <a:pt x="-49318" y="1607961"/>
                          <a:pt x="59269" y="1386727"/>
                          <a:pt x="0" y="1186944"/>
                        </a:cubicBezTo>
                        <a:cubicBezTo>
                          <a:pt x="-59269" y="987161"/>
                          <a:pt x="65776" y="896586"/>
                          <a:pt x="0" y="628382"/>
                        </a:cubicBezTo>
                        <a:cubicBezTo>
                          <a:pt x="-65776" y="360178"/>
                          <a:pt x="63460" y="217642"/>
                          <a:pt x="0" y="0"/>
                        </a:cubicBezTo>
                        <a:close/>
                      </a:path>
                      <a:path w="523358" h="2327341" stroke="0" extrusionOk="0">
                        <a:moveTo>
                          <a:pt x="0" y="0"/>
                        </a:moveTo>
                        <a:cubicBezTo>
                          <a:pt x="107562" y="-14915"/>
                          <a:pt x="322112" y="8614"/>
                          <a:pt x="523358" y="0"/>
                        </a:cubicBezTo>
                        <a:cubicBezTo>
                          <a:pt x="532565" y="134537"/>
                          <a:pt x="507521" y="358572"/>
                          <a:pt x="523358" y="512015"/>
                        </a:cubicBezTo>
                        <a:cubicBezTo>
                          <a:pt x="539195" y="665458"/>
                          <a:pt x="492145" y="886893"/>
                          <a:pt x="523358" y="1140397"/>
                        </a:cubicBezTo>
                        <a:cubicBezTo>
                          <a:pt x="554571" y="1393901"/>
                          <a:pt x="475724" y="1451605"/>
                          <a:pt x="523358" y="1722232"/>
                        </a:cubicBezTo>
                        <a:cubicBezTo>
                          <a:pt x="570992" y="1992860"/>
                          <a:pt x="476653" y="2181705"/>
                          <a:pt x="523358" y="2327341"/>
                        </a:cubicBezTo>
                        <a:cubicBezTo>
                          <a:pt x="353768" y="2376686"/>
                          <a:pt x="234490" y="2316280"/>
                          <a:pt x="0" y="2327341"/>
                        </a:cubicBezTo>
                        <a:cubicBezTo>
                          <a:pt x="-5887" y="2198329"/>
                          <a:pt x="23857" y="2046133"/>
                          <a:pt x="0" y="1792053"/>
                        </a:cubicBezTo>
                        <a:cubicBezTo>
                          <a:pt x="-23857" y="1537973"/>
                          <a:pt x="32257" y="1396683"/>
                          <a:pt x="0" y="1210217"/>
                        </a:cubicBezTo>
                        <a:cubicBezTo>
                          <a:pt x="-32257" y="1023751"/>
                          <a:pt x="45636" y="864757"/>
                          <a:pt x="0" y="581835"/>
                        </a:cubicBezTo>
                        <a:cubicBezTo>
                          <a:pt x="-45636" y="298913"/>
                          <a:pt x="22479" y="163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040D5D8-6CEE-45DB-B4D5-D94AEEB310F1}"/>
              </a:ext>
            </a:extLst>
          </p:cNvPr>
          <p:cNvSpPr/>
          <p:nvPr/>
        </p:nvSpPr>
        <p:spPr>
          <a:xfrm>
            <a:off x="8916721" y="4264632"/>
            <a:ext cx="523358" cy="2327341"/>
          </a:xfrm>
          <a:prstGeom prst="rect">
            <a:avLst/>
          </a:prstGeom>
          <a:solidFill>
            <a:srgbClr val="00B4E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5413BC3-7AAB-A40A-730C-68AF1060835C}"/>
              </a:ext>
            </a:extLst>
          </p:cNvPr>
          <p:cNvCxnSpPr>
            <a:cxnSpLocks/>
          </p:cNvCxnSpPr>
          <p:nvPr/>
        </p:nvCxnSpPr>
        <p:spPr>
          <a:xfrm flipV="1">
            <a:off x="1552345" y="4461101"/>
            <a:ext cx="1777377" cy="640000"/>
          </a:xfrm>
          <a:prstGeom prst="straightConnector1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243270-3FA9-B3A7-5156-B49522B9B7B8}"/>
              </a:ext>
            </a:extLst>
          </p:cNvPr>
          <p:cNvCxnSpPr>
            <a:cxnSpLocks/>
          </p:cNvCxnSpPr>
          <p:nvPr/>
        </p:nvCxnSpPr>
        <p:spPr>
          <a:xfrm flipV="1">
            <a:off x="4531797" y="4431288"/>
            <a:ext cx="1787803" cy="1146331"/>
          </a:xfrm>
          <a:prstGeom prst="straightConnector1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E214113-EA48-77E0-9021-19FB8B9D2A44}"/>
              </a:ext>
            </a:extLst>
          </p:cNvPr>
          <p:cNvCxnSpPr>
            <a:cxnSpLocks/>
          </p:cNvCxnSpPr>
          <p:nvPr/>
        </p:nvCxnSpPr>
        <p:spPr>
          <a:xfrm flipV="1">
            <a:off x="7403310" y="4375798"/>
            <a:ext cx="1813485" cy="1617953"/>
          </a:xfrm>
          <a:prstGeom prst="straightConnector1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23708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6899" y="2857499"/>
            <a:ext cx="9604375" cy="434797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282843D-DE21-45B9-8212-D77B7312AA31}"/>
              </a:ext>
            </a:extLst>
          </p:cNvPr>
          <p:cNvSpPr/>
          <p:nvPr/>
        </p:nvSpPr>
        <p:spPr>
          <a:xfrm>
            <a:off x="5509261" y="4876331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8CF80AA-7E9F-480D-BAE4-77C3BC1585FA}"/>
              </a:ext>
            </a:extLst>
          </p:cNvPr>
          <p:cNvSpPr/>
          <p:nvPr/>
        </p:nvSpPr>
        <p:spPr>
          <a:xfrm>
            <a:off x="7086122" y="4876331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F114D6E-ABF2-4614-98BE-7D4B74FCDB6D}"/>
              </a:ext>
            </a:extLst>
          </p:cNvPr>
          <p:cNvSpPr/>
          <p:nvPr/>
        </p:nvSpPr>
        <p:spPr>
          <a:xfrm>
            <a:off x="3938273" y="4876331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0343" y="-2862"/>
            <a:ext cx="9863121" cy="706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808"/>
          <a:stretch/>
        </p:blipFill>
        <p:spPr>
          <a:xfrm>
            <a:off x="332703" y="8447"/>
            <a:ext cx="10058400" cy="724337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30343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 flipH="1">
            <a:off x="-1" y="1446916"/>
            <a:ext cx="10691813" cy="9643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sz="2400" b="1" spc="-150" dirty="0">
                <a:solidFill>
                  <a:srgbClr val="0079C5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고객에게 최상의 가치를 제공하기 위한 </a:t>
            </a:r>
          </a:p>
          <a:p>
            <a:pPr algn="ctr">
              <a:lnSpc>
                <a:spcPts val="3380"/>
              </a:lnSpc>
            </a:pPr>
            <a:r>
              <a:rPr lang="ko-KR" altLang="en-US" sz="2800" b="1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현대글로비스의 도전과 혁신은 계속됩니다</a:t>
            </a:r>
            <a:r>
              <a:rPr lang="en-US" altLang="ko-KR" sz="2800" b="1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.</a:t>
            </a:r>
            <a:endParaRPr lang="ko-KR" altLang="en-US" sz="2800" b="1" spc="-150" dirty="0">
              <a:solidFill>
                <a:srgbClr val="0079C5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 flipH="1">
            <a:off x="2273475" y="3788509"/>
            <a:ext cx="1597063" cy="51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ko-KR" altLang="en-US" sz="1200" spc="-50" dirty="0" err="1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글로벌스탠더드경영대상</a:t>
            </a:r>
            <a:endParaRPr lang="ko-KR" altLang="en-US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'</a:t>
            </a: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안전경영대상</a:t>
            </a: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’ </a:t>
            </a: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수상</a:t>
            </a:r>
            <a:endParaRPr lang="en-US" altLang="ko-KR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2336849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[R] 146"/>
          <p:cNvCxnSpPr/>
          <p:nvPr/>
        </p:nvCxnSpPr>
        <p:spPr>
          <a:xfrm>
            <a:off x="2349375" y="3473808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[R] 174"/>
          <p:cNvCxnSpPr/>
          <p:nvPr/>
        </p:nvCxnSpPr>
        <p:spPr>
          <a:xfrm>
            <a:off x="8643081" y="3473808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 flipH="1">
            <a:off x="5413053" y="3788509"/>
            <a:ext cx="1597063" cy="51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생물다양성 보전 </a:t>
            </a:r>
            <a:endParaRPr lang="en-US" altLang="ko-KR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1680"/>
              </a:lnSpc>
            </a:pP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환경부장관 표창</a:t>
            </a:r>
          </a:p>
        </p:txBody>
      </p:sp>
      <p:cxnSp>
        <p:nvCxnSpPr>
          <p:cNvPr id="160" name="직선 연결선[R] 159"/>
          <p:cNvCxnSpPr/>
          <p:nvPr/>
        </p:nvCxnSpPr>
        <p:spPr>
          <a:xfrm>
            <a:off x="5500178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[R] 160"/>
          <p:cNvCxnSpPr/>
          <p:nvPr/>
        </p:nvCxnSpPr>
        <p:spPr>
          <a:xfrm>
            <a:off x="5512704" y="3473808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 flipH="1">
            <a:off x="8531335" y="3786943"/>
            <a:ext cx="1597063" cy="51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ISO </a:t>
            </a: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안전보건경영시스템 통합 인증 </a:t>
            </a: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(ISO</a:t>
            </a: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45001)</a:t>
            </a:r>
            <a:endParaRPr lang="ko-KR" altLang="en-US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cxnSp>
        <p:nvCxnSpPr>
          <p:cNvPr id="167" name="직선 연결선[R] 166"/>
          <p:cNvCxnSpPr/>
          <p:nvPr/>
        </p:nvCxnSpPr>
        <p:spPr>
          <a:xfrm>
            <a:off x="8642095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[R] 167"/>
          <p:cNvCxnSpPr/>
          <p:nvPr/>
        </p:nvCxnSpPr>
        <p:spPr>
          <a:xfrm>
            <a:off x="7077281" y="3473808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 flipH="1">
            <a:off x="3823096" y="3777244"/>
            <a:ext cx="1597063" cy="51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ko-KR" altLang="en-US" sz="1200" spc="-50" dirty="0" err="1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글로벌스탠다드경영대상</a:t>
            </a:r>
            <a:endParaRPr lang="ko-KR" altLang="en-US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'</a:t>
            </a: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그린경영</a:t>
            </a: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'</a:t>
            </a: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대상 수상</a:t>
            </a:r>
          </a:p>
        </p:txBody>
      </p:sp>
      <p:cxnSp>
        <p:nvCxnSpPr>
          <p:cNvPr id="153" name="직선 연결선[R] 152"/>
          <p:cNvCxnSpPr/>
          <p:nvPr/>
        </p:nvCxnSpPr>
        <p:spPr>
          <a:xfrm>
            <a:off x="3901426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[R] 153"/>
          <p:cNvCxnSpPr/>
          <p:nvPr/>
        </p:nvCxnSpPr>
        <p:spPr>
          <a:xfrm>
            <a:off x="3913952" y="3473808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67189" b="-5858"/>
          <a:stretch/>
        </p:blipFill>
        <p:spPr>
          <a:xfrm>
            <a:off x="4682913" y="1114028"/>
            <a:ext cx="364576" cy="3032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678" t="1" r="28511" b="-5858"/>
          <a:stretch/>
        </p:blipFill>
        <p:spPr>
          <a:xfrm>
            <a:off x="5247846" y="1114028"/>
            <a:ext cx="364576" cy="3032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887" t="1" r="-7698" b="-5858"/>
          <a:stretch/>
        </p:blipFill>
        <p:spPr>
          <a:xfrm>
            <a:off x="5820971" y="1095740"/>
            <a:ext cx="364576" cy="303292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763429" y="4865361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 flipH="1">
            <a:off x="713878" y="3697101"/>
            <a:ext cx="1597063" cy="7330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국내 물류기업 최초 </a:t>
            </a:r>
            <a:endParaRPr lang="en-US" altLang="ko-KR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‘DJSI </a:t>
            </a: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월드 지수</a:t>
            </a: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‘</a:t>
            </a:r>
          </a:p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2</a:t>
            </a: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년 연속 편입 	</a:t>
            </a:r>
          </a:p>
        </p:txBody>
      </p:sp>
      <p:sp>
        <p:nvSpPr>
          <p:cNvPr id="80" name="TextBox 79"/>
          <p:cNvSpPr txBox="1"/>
          <p:nvPr/>
        </p:nvSpPr>
        <p:spPr>
          <a:xfrm flipH="1">
            <a:off x="703621" y="3030952"/>
            <a:ext cx="1597063" cy="3391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ko-KR" sz="2400" b="1" spc="-5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 </a:t>
            </a:r>
            <a:endParaRPr lang="ko-KR" altLang="en-US" sz="2400" b="1" spc="-50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팩토리 B" panose="02020503020101020101" pitchFamily="18" charset="-127"/>
              <a:ea typeface="타이포_팩토리 B" panose="02020503020101020101" pitchFamily="18" charset="-127"/>
              <a:cs typeface="나눔바른고딕" charset="0"/>
            </a:endParaRPr>
          </a:p>
        </p:txBody>
      </p:sp>
      <p:cxnSp>
        <p:nvCxnSpPr>
          <p:cNvPr id="81" name="직선 연결선[R] 173"/>
          <p:cNvCxnSpPr/>
          <p:nvPr/>
        </p:nvCxnSpPr>
        <p:spPr>
          <a:xfrm>
            <a:off x="774002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174"/>
          <p:cNvCxnSpPr/>
          <p:nvPr/>
        </p:nvCxnSpPr>
        <p:spPr>
          <a:xfrm>
            <a:off x="774002" y="347144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184ABCB-3005-4A89-B051-836033F9CD82}"/>
              </a:ext>
            </a:extLst>
          </p:cNvPr>
          <p:cNvSpPr txBox="1"/>
          <p:nvPr/>
        </p:nvSpPr>
        <p:spPr>
          <a:xfrm flipH="1">
            <a:off x="6971738" y="3795669"/>
            <a:ext cx="1597063" cy="51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altLang="ko-KR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CDP </a:t>
            </a: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탄소경영 </a:t>
            </a:r>
            <a:endParaRPr lang="en-US" altLang="ko-KR" sz="1200" spc="-50" dirty="0">
              <a:solidFill>
                <a:srgbClr val="FFF9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1680"/>
              </a:lnSpc>
            </a:pPr>
            <a:r>
              <a:rPr lang="ko-KR" altLang="en-US" sz="1200" spc="-50" dirty="0" err="1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아너스클럽</a:t>
            </a:r>
            <a:r>
              <a:rPr lang="ko-KR" altLang="en-US" sz="1200" spc="-50" dirty="0">
                <a:solidFill>
                  <a:srgbClr val="FFF9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수상</a:t>
            </a:r>
          </a:p>
        </p:txBody>
      </p:sp>
      <p:cxnSp>
        <p:nvCxnSpPr>
          <p:cNvPr id="66" name="직선 연결선[R] 159">
            <a:extLst>
              <a:ext uri="{FF2B5EF4-FFF2-40B4-BE49-F238E27FC236}">
                <a16:creationId xmlns:a16="http://schemas.microsoft.com/office/drawing/2014/main" id="{2C75082E-7157-4C1D-95F7-F1ACBA441342}"/>
              </a:ext>
            </a:extLst>
          </p:cNvPr>
          <p:cNvCxnSpPr/>
          <p:nvPr/>
        </p:nvCxnSpPr>
        <p:spPr>
          <a:xfrm>
            <a:off x="7064755" y="4655311"/>
            <a:ext cx="13962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6">
            <a:extLst>
              <a:ext uri="{FF2B5EF4-FFF2-40B4-BE49-F238E27FC236}">
                <a16:creationId xmlns:a16="http://schemas.microsoft.com/office/drawing/2014/main" id="{876F376A-E3B9-4945-B744-D2A0819132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4A6971-C47D-4BDA-9B91-B67B4C90B115}"/>
              </a:ext>
            </a:extLst>
          </p:cNvPr>
          <p:cNvSpPr/>
          <p:nvPr/>
        </p:nvSpPr>
        <p:spPr>
          <a:xfrm>
            <a:off x="2347398" y="4883172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008DCB6-9CBB-4508-B361-D49DCE0B308A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1EA3D83-300C-484E-9836-BE8935A72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DEB721-4876-4FA0-88F2-7DBCBB7AEF09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COMPANY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 err="1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수상∙인증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내역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70F4BA1E-FDB7-4117-BE5D-1014D6159B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5113" y="37798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F11AFD-7761-4C83-ABC4-15B69B4F3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14" y="4917970"/>
            <a:ext cx="1265030" cy="17984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F0203A-5713-4A14-BD0B-EAD0FF22D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460" y="4947723"/>
            <a:ext cx="1242168" cy="17984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CFD362-9469-4100-B08E-6B7118799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7810" y="4928249"/>
            <a:ext cx="1303133" cy="17832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EF114A-0BDC-4CD6-B62A-C84D84BD87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3461" y="4935759"/>
            <a:ext cx="1287892" cy="17908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85543D-9646-4E98-85BC-71BCB30B71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1191" y="4917152"/>
            <a:ext cx="1013548" cy="1821338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609318-5B0F-4436-9123-3B4DC216CDD4}"/>
              </a:ext>
            </a:extLst>
          </p:cNvPr>
          <p:cNvSpPr/>
          <p:nvPr/>
        </p:nvSpPr>
        <p:spPr>
          <a:xfrm>
            <a:off x="8638544" y="4865361"/>
            <a:ext cx="1396293" cy="1897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8B26C36-4981-42E2-9FF1-4B35CA112571}"/>
              </a:ext>
            </a:extLst>
          </p:cNvPr>
          <p:cNvGrpSpPr/>
          <p:nvPr/>
        </p:nvGrpSpPr>
        <p:grpSpPr>
          <a:xfrm>
            <a:off x="4263790" y="2819832"/>
            <a:ext cx="2008271" cy="395932"/>
            <a:chOff x="4241134" y="2387046"/>
            <a:chExt cx="2478075" cy="395932"/>
          </a:xfrm>
        </p:grpSpPr>
        <p:sp>
          <p:nvSpPr>
            <p:cNvPr id="73" name="모서리가 둥근 직사각형 1">
              <a:extLst>
                <a:ext uri="{FF2B5EF4-FFF2-40B4-BE49-F238E27FC236}">
                  <a16:creationId xmlns:a16="http://schemas.microsoft.com/office/drawing/2014/main" id="{097017BF-8682-4935-B19D-D602CB6D9906}"/>
                </a:ext>
              </a:extLst>
            </p:cNvPr>
            <p:cNvSpPr/>
            <p:nvPr/>
          </p:nvSpPr>
          <p:spPr>
            <a:xfrm>
              <a:off x="4297938" y="2387046"/>
              <a:ext cx="2421271" cy="3959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EE6D296-FBCF-499B-A161-9625B392847B}"/>
                </a:ext>
              </a:extLst>
            </p:cNvPr>
            <p:cNvSpPr txBox="1"/>
            <p:nvPr/>
          </p:nvSpPr>
          <p:spPr>
            <a:xfrm flipH="1">
              <a:off x="4241134" y="2411872"/>
              <a:ext cx="2428518" cy="3385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팩토리 B" panose="02020503020101020101" pitchFamily="18" charset="-127"/>
                  <a:ea typeface="타이포_팩토리 B" panose="02020503020101020101" pitchFamily="18" charset="-127"/>
                  <a:cs typeface="나눔바른고딕" charset="-127"/>
                </a:rPr>
                <a:t>주요 수상 내역</a:t>
              </a:r>
            </a:p>
          </p:txBody>
        </p:sp>
      </p:grpSp>
      <p:sp>
        <p:nvSpPr>
          <p:cNvPr id="11" name="AutoShape 8">
            <a:extLst>
              <a:ext uri="{FF2B5EF4-FFF2-40B4-BE49-F238E27FC236}">
                <a16:creationId xmlns:a16="http://schemas.microsoft.com/office/drawing/2014/main" id="{8A9EB19F-94BE-7E42-765E-1A74141856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97513" y="3932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177584-00C7-1EE5-22A4-8A2DCD5D9C6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1520" y="4897579"/>
            <a:ext cx="1300649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809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E9BD23-935A-BCF9-4177-F3643E04BF8C}"/>
              </a:ext>
            </a:extLst>
          </p:cNvPr>
          <p:cNvSpPr/>
          <p:nvPr/>
        </p:nvSpPr>
        <p:spPr>
          <a:xfrm>
            <a:off x="1211076" y="5643946"/>
            <a:ext cx="6402853" cy="18201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757770-4270-4960-B6AE-E4A9EBAEFE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403" y="767729"/>
            <a:ext cx="10013050" cy="4732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4" name="직사각형 43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29B135-6BBA-44CB-BF2F-4FB5032E5C9C}"/>
              </a:ext>
            </a:extLst>
          </p:cNvPr>
          <p:cNvSpPr txBox="1"/>
          <p:nvPr/>
        </p:nvSpPr>
        <p:spPr>
          <a:xfrm>
            <a:off x="11111992" y="233680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rgbClr val="868686"/>
                </a:solidFill>
                <a:latin typeface="+mj-lt"/>
              </a:rPr>
              <a:t>&gt;&gt;&gt; </a:t>
            </a:r>
            <a:endParaRPr lang="ko-KR" altLang="ko-KR" sz="600" dirty="0">
              <a:solidFill>
                <a:srgbClr val="868686"/>
              </a:solidFill>
              <a:latin typeface="+mj-lt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FE02AE6-CD9B-4051-A423-9901407084F7}"/>
              </a:ext>
            </a:extLst>
          </p:cNvPr>
          <p:cNvSpPr txBox="1"/>
          <p:nvPr/>
        </p:nvSpPr>
        <p:spPr>
          <a:xfrm>
            <a:off x="422021" y="8893683"/>
            <a:ext cx="15664545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14650593" algn="l"/>
              </a:tabLst>
            </a:pPr>
            <a:r>
              <a:rPr lang="en-US" altLang="ko-KR" sz="1200" dirty="0">
                <a:solidFill>
                  <a:srgbClr val="868686"/>
                </a:solidFill>
                <a:latin typeface="+mj-lt"/>
              </a:rPr>
              <a:t>24 </a:t>
            </a:r>
            <a:r>
              <a:rPr lang="en-US" altLang="ko-KR" sz="500" b="1" dirty="0">
                <a:solidFill>
                  <a:srgbClr val="868686"/>
                </a:solidFill>
                <a:latin typeface="+mj-lt"/>
              </a:rPr>
              <a:t>HYUNDAI GLOVIS</a:t>
            </a:r>
            <a:r>
              <a:rPr lang="en-US" altLang="ko-KR" dirty="0">
                <a:latin typeface="+mj-lt"/>
              </a:rPr>
              <a:t>	</a:t>
            </a:r>
            <a:r>
              <a:rPr lang="en-US" altLang="ko-KR" sz="1200" dirty="0">
                <a:solidFill>
                  <a:srgbClr val="868686"/>
                </a:solidFill>
                <a:latin typeface="+mj-lt"/>
              </a:rPr>
              <a:t>25</a:t>
            </a:r>
            <a:r>
              <a:rPr lang="en-US" altLang="ko-KR" sz="500" b="1" dirty="0">
                <a:solidFill>
                  <a:srgbClr val="868686"/>
                </a:solidFill>
                <a:latin typeface="+mj-lt"/>
              </a:rPr>
              <a:t>HYUNDAI GLOVIS</a:t>
            </a:r>
            <a:endParaRPr lang="ko-KR" altLang="ko-KR" sz="500" b="1" dirty="0">
              <a:solidFill>
                <a:srgbClr val="868686"/>
              </a:solidFill>
              <a:latin typeface="+mj-lt"/>
            </a:endParaRPr>
          </a:p>
        </p:txBody>
      </p:sp>
      <p:sp>
        <p:nvSpPr>
          <p:cNvPr id="185" name="FreeForm 28">
            <a:extLst>
              <a:ext uri="{FF2B5EF4-FFF2-40B4-BE49-F238E27FC236}">
                <a16:creationId xmlns:a16="http://schemas.microsoft.com/office/drawing/2014/main" id="{D51CE24E-5C55-490C-9DE2-0612C16B4B90}"/>
              </a:ext>
            </a:extLst>
          </p:cNvPr>
          <p:cNvSpPr/>
          <p:nvPr/>
        </p:nvSpPr>
        <p:spPr>
          <a:xfrm>
            <a:off x="6815836" y="5400040"/>
            <a:ext cx="163957" cy="163957"/>
          </a:xfrm>
          <a:custGeom>
            <a:avLst/>
            <a:gdLst>
              <a:gd name="connsiteX0" fmla="*/ 0 w 0"/>
              <a:gd name="connsiteY0" fmla="*/ 0 w 0"/>
              <a:gd name="connsiteX1" fmla="*/ 0 w 0"/>
              <a:gd name="connsiteY1" fmla="*/ 0 w 0"/>
              <a:gd name="connsiteX2" fmla="*/ 0 w 0"/>
              <a:gd name="connsiteY2" fmla="*/ 0 w 0"/>
              <a:gd name="connsiteX3" fmla="*/ 0 w 0"/>
              <a:gd name="connsiteY3" fmla="*/ 0 w 0"/>
              <a:gd name="connsiteX4" fmla="*/ 0 w 0"/>
              <a:gd name="connsiteY4" fmla="*/ 0 w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957" h="163957">
                <a:moveTo>
                  <a:pt x="82042" y="163957"/>
                </a:moveTo>
                <a:cubicBezTo>
                  <a:pt x="127254" y="163957"/>
                  <a:pt x="163957" y="127254"/>
                  <a:pt x="163957" y="82042"/>
                </a:cubicBezTo>
                <a:cubicBezTo>
                  <a:pt x="163957" y="36703"/>
                  <a:pt x="127254" y="0"/>
                  <a:pt x="82042" y="0"/>
                </a:cubicBezTo>
                <a:cubicBezTo>
                  <a:pt x="36703" y="0"/>
                  <a:pt x="0" y="36703"/>
                  <a:pt x="0" y="82042"/>
                </a:cubicBezTo>
                <a:cubicBezTo>
                  <a:pt x="0" y="127254"/>
                  <a:pt x="36703" y="163957"/>
                  <a:pt x="82042" y="163957"/>
                </a:cubicBez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indent="0" algn="ctr">
              <a:lnSpc>
                <a:spcPts val="1115"/>
              </a:lnSpc>
            </a:pPr>
            <a:r>
              <a:rPr lang="en-US" altLang="ko-KR" sz="800" dirty="0">
                <a:solidFill>
                  <a:srgbClr val="FFFFFF"/>
                </a:solidFill>
                <a:latin typeface="+mj-lt"/>
              </a:rPr>
              <a:t>28</a:t>
            </a:r>
          </a:p>
        </p:txBody>
      </p:sp>
      <p:sp>
        <p:nvSpPr>
          <p:cNvPr id="192" name="FreeForm 35">
            <a:extLst>
              <a:ext uri="{FF2B5EF4-FFF2-40B4-BE49-F238E27FC236}">
                <a16:creationId xmlns:a16="http://schemas.microsoft.com/office/drawing/2014/main" id="{0EE7786D-E350-40EF-AF77-E830905FDBB9}"/>
              </a:ext>
            </a:extLst>
          </p:cNvPr>
          <p:cNvSpPr/>
          <p:nvPr/>
        </p:nvSpPr>
        <p:spPr>
          <a:xfrm>
            <a:off x="11859895" y="5248783"/>
            <a:ext cx="163957" cy="163957"/>
          </a:xfrm>
          <a:custGeom>
            <a:avLst/>
            <a:gdLst>
              <a:gd name="connsiteX0" fmla="*/ 0 w 0"/>
              <a:gd name="connsiteY0" fmla="*/ 0 w 0"/>
              <a:gd name="connsiteX1" fmla="*/ 0 w 0"/>
              <a:gd name="connsiteY1" fmla="*/ 0 w 0"/>
              <a:gd name="connsiteX2" fmla="*/ 0 w 0"/>
              <a:gd name="connsiteY2" fmla="*/ 0 w 0"/>
              <a:gd name="connsiteX3" fmla="*/ 0 w 0"/>
              <a:gd name="connsiteY3" fmla="*/ 0 w 0"/>
              <a:gd name="connsiteX4" fmla="*/ 0 w 0"/>
              <a:gd name="connsiteY4" fmla="*/ 0 w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957" h="163957">
                <a:moveTo>
                  <a:pt x="82042" y="163957"/>
                </a:moveTo>
                <a:cubicBezTo>
                  <a:pt x="127254" y="163957"/>
                  <a:pt x="163957" y="127254"/>
                  <a:pt x="163957" y="82042"/>
                </a:cubicBezTo>
                <a:cubicBezTo>
                  <a:pt x="163957" y="36703"/>
                  <a:pt x="127254" y="0"/>
                  <a:pt x="82042" y="0"/>
                </a:cubicBezTo>
                <a:cubicBezTo>
                  <a:pt x="36703" y="0"/>
                  <a:pt x="0" y="36703"/>
                  <a:pt x="0" y="82042"/>
                </a:cubicBezTo>
                <a:cubicBezTo>
                  <a:pt x="0" y="127254"/>
                  <a:pt x="36703" y="163957"/>
                  <a:pt x="82042" y="163957"/>
                </a:cubicBez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indent="0" algn="ctr">
              <a:lnSpc>
                <a:spcPts val="1115"/>
              </a:lnSpc>
            </a:pPr>
            <a:r>
              <a:rPr lang="en-US" altLang="ko-KR" sz="8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194" name="FreeForm 37">
            <a:extLst>
              <a:ext uri="{FF2B5EF4-FFF2-40B4-BE49-F238E27FC236}">
                <a16:creationId xmlns:a16="http://schemas.microsoft.com/office/drawing/2014/main" id="{6DB33DBB-B9A0-4659-835D-C98C71050209}"/>
              </a:ext>
            </a:extLst>
          </p:cNvPr>
          <p:cNvSpPr/>
          <p:nvPr/>
        </p:nvSpPr>
        <p:spPr>
          <a:xfrm>
            <a:off x="11843893" y="5097526"/>
            <a:ext cx="163957" cy="163957"/>
          </a:xfrm>
          <a:custGeom>
            <a:avLst/>
            <a:gdLst>
              <a:gd name="connsiteX0" fmla="*/ 0 w 0"/>
              <a:gd name="connsiteY0" fmla="*/ 0 w 0"/>
              <a:gd name="connsiteX1" fmla="*/ 0 w 0"/>
              <a:gd name="connsiteY1" fmla="*/ 0 w 0"/>
              <a:gd name="connsiteX2" fmla="*/ 0 w 0"/>
              <a:gd name="connsiteY2" fmla="*/ 0 w 0"/>
              <a:gd name="connsiteX3" fmla="*/ 0 w 0"/>
              <a:gd name="connsiteY3" fmla="*/ 0 w 0"/>
              <a:gd name="connsiteX4" fmla="*/ 0 w 0"/>
              <a:gd name="connsiteY4" fmla="*/ 0 w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957" h="163957">
                <a:moveTo>
                  <a:pt x="82042" y="163957"/>
                </a:moveTo>
                <a:cubicBezTo>
                  <a:pt x="127254" y="163957"/>
                  <a:pt x="163957" y="127254"/>
                  <a:pt x="163957" y="82042"/>
                </a:cubicBezTo>
                <a:cubicBezTo>
                  <a:pt x="163957" y="36703"/>
                  <a:pt x="127254" y="0"/>
                  <a:pt x="82042" y="0"/>
                </a:cubicBezTo>
                <a:cubicBezTo>
                  <a:pt x="36703" y="0"/>
                  <a:pt x="0" y="36703"/>
                  <a:pt x="0" y="82042"/>
                </a:cubicBezTo>
                <a:cubicBezTo>
                  <a:pt x="0" y="127254"/>
                  <a:pt x="36703" y="163957"/>
                  <a:pt x="82042" y="163957"/>
                </a:cubicBez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indent="0" algn="ctr">
              <a:lnSpc>
                <a:spcPts val="1115"/>
              </a:lnSpc>
            </a:pPr>
            <a:r>
              <a:rPr lang="en-US" altLang="ko-KR" sz="800" dirty="0">
                <a:solidFill>
                  <a:srgbClr val="FFFFFF"/>
                </a:solidFill>
                <a:latin typeface="+mj-lt"/>
              </a:rPr>
              <a:t>2 </a:t>
            </a:r>
          </a:p>
        </p:txBody>
      </p:sp>
      <p:sp>
        <p:nvSpPr>
          <p:cNvPr id="195" name="FreeForm 38">
            <a:extLst>
              <a:ext uri="{FF2B5EF4-FFF2-40B4-BE49-F238E27FC236}">
                <a16:creationId xmlns:a16="http://schemas.microsoft.com/office/drawing/2014/main" id="{6D132217-7273-43EE-818A-4C0DB14A02F7}"/>
              </a:ext>
            </a:extLst>
          </p:cNvPr>
          <p:cNvSpPr/>
          <p:nvPr/>
        </p:nvSpPr>
        <p:spPr>
          <a:xfrm>
            <a:off x="11961876" y="4977003"/>
            <a:ext cx="163957" cy="163957"/>
          </a:xfrm>
          <a:custGeom>
            <a:avLst/>
            <a:gdLst>
              <a:gd name="connsiteX0" fmla="*/ 0 w 0"/>
              <a:gd name="connsiteY0" fmla="*/ 0 w 0"/>
              <a:gd name="connsiteX1" fmla="*/ 0 w 0"/>
              <a:gd name="connsiteY1" fmla="*/ 0 w 0"/>
              <a:gd name="connsiteX2" fmla="*/ 0 w 0"/>
              <a:gd name="connsiteY2" fmla="*/ 0 w 0"/>
              <a:gd name="connsiteX3" fmla="*/ 0 w 0"/>
              <a:gd name="connsiteY3" fmla="*/ 0 w 0"/>
              <a:gd name="connsiteX4" fmla="*/ 0 w 0"/>
              <a:gd name="connsiteY4" fmla="*/ 0 w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957" h="163957">
                <a:moveTo>
                  <a:pt x="82042" y="163957"/>
                </a:moveTo>
                <a:cubicBezTo>
                  <a:pt x="127254" y="163957"/>
                  <a:pt x="163957" y="127254"/>
                  <a:pt x="163957" y="82042"/>
                </a:cubicBezTo>
                <a:cubicBezTo>
                  <a:pt x="163957" y="36703"/>
                  <a:pt x="127254" y="0"/>
                  <a:pt x="82042" y="0"/>
                </a:cubicBezTo>
                <a:cubicBezTo>
                  <a:pt x="36703" y="0"/>
                  <a:pt x="0" y="36703"/>
                  <a:pt x="0" y="82042"/>
                </a:cubicBezTo>
                <a:cubicBezTo>
                  <a:pt x="0" y="127254"/>
                  <a:pt x="36703" y="163957"/>
                  <a:pt x="82042" y="163957"/>
                </a:cubicBez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indent="0" algn="ctr">
              <a:lnSpc>
                <a:spcPts val="1115"/>
              </a:lnSpc>
            </a:pPr>
            <a:r>
              <a:rPr lang="en-US" altLang="ko-KR" sz="8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196" name="FreeForm 39">
            <a:extLst>
              <a:ext uri="{FF2B5EF4-FFF2-40B4-BE49-F238E27FC236}">
                <a16:creationId xmlns:a16="http://schemas.microsoft.com/office/drawing/2014/main" id="{3B4593D1-3E40-430B-BBFD-04023D355057}"/>
              </a:ext>
            </a:extLst>
          </p:cNvPr>
          <p:cNvSpPr/>
          <p:nvPr/>
        </p:nvSpPr>
        <p:spPr>
          <a:xfrm>
            <a:off x="11947398" y="5084953"/>
            <a:ext cx="163957" cy="163957"/>
          </a:xfrm>
          <a:custGeom>
            <a:avLst/>
            <a:gdLst>
              <a:gd name="connsiteX0" fmla="*/ 0 w 0"/>
              <a:gd name="connsiteY0" fmla="*/ 0 w 0"/>
              <a:gd name="connsiteX1" fmla="*/ 0 w 0"/>
              <a:gd name="connsiteY1" fmla="*/ 0 w 0"/>
              <a:gd name="connsiteX2" fmla="*/ 0 w 0"/>
              <a:gd name="connsiteY2" fmla="*/ 0 w 0"/>
              <a:gd name="connsiteX3" fmla="*/ 0 w 0"/>
              <a:gd name="connsiteY3" fmla="*/ 0 w 0"/>
              <a:gd name="connsiteX4" fmla="*/ 0 w 0"/>
              <a:gd name="connsiteY4" fmla="*/ 0 w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957" h="163957">
                <a:moveTo>
                  <a:pt x="82042" y="163957"/>
                </a:moveTo>
                <a:cubicBezTo>
                  <a:pt x="127254" y="163957"/>
                  <a:pt x="163957" y="127254"/>
                  <a:pt x="163957" y="82042"/>
                </a:cubicBezTo>
                <a:cubicBezTo>
                  <a:pt x="163957" y="36703"/>
                  <a:pt x="127254" y="0"/>
                  <a:pt x="82042" y="0"/>
                </a:cubicBezTo>
                <a:cubicBezTo>
                  <a:pt x="36703" y="0"/>
                  <a:pt x="0" y="36703"/>
                  <a:pt x="0" y="82042"/>
                </a:cubicBezTo>
                <a:cubicBezTo>
                  <a:pt x="0" y="127254"/>
                  <a:pt x="36703" y="163957"/>
                  <a:pt x="82042" y="163957"/>
                </a:cubicBezTo>
              </a:path>
            </a:pathLst>
          </a:cu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indent="0" algn="ctr">
              <a:lnSpc>
                <a:spcPts val="1115"/>
              </a:lnSpc>
            </a:pPr>
            <a:r>
              <a:rPr lang="en-US" altLang="ko-KR" sz="800" dirty="0">
                <a:solidFill>
                  <a:srgbClr val="FFFFFF"/>
                </a:solidFill>
                <a:latin typeface="+mj-lt"/>
              </a:rPr>
              <a:t>16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09A025-A81B-479B-95E8-93A75F5F38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092" y="5720563"/>
            <a:ext cx="792984" cy="174351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547ECB-E6C7-46AC-994B-50F85BC61146}"/>
              </a:ext>
            </a:extLst>
          </p:cNvPr>
          <p:cNvGrpSpPr/>
          <p:nvPr/>
        </p:nvGrpSpPr>
        <p:grpSpPr>
          <a:xfrm>
            <a:off x="7735376" y="1090505"/>
            <a:ext cx="905269" cy="4153110"/>
            <a:chOff x="8750420" y="907452"/>
            <a:chExt cx="905269" cy="415311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2F88C6B-C407-40DC-A1E5-D5357F19F8A7}"/>
                </a:ext>
              </a:extLst>
            </p:cNvPr>
            <p:cNvGrpSpPr/>
            <p:nvPr/>
          </p:nvGrpSpPr>
          <p:grpSpPr>
            <a:xfrm>
              <a:off x="8750420" y="907452"/>
              <a:ext cx="772220" cy="2039173"/>
              <a:chOff x="8750420" y="907452"/>
              <a:chExt cx="772220" cy="2039173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B3210D1-BC8D-49D1-BA3E-22AFF6F2CE0C}"/>
                  </a:ext>
                </a:extLst>
              </p:cNvPr>
              <p:cNvSpPr txBox="1"/>
              <p:nvPr/>
            </p:nvSpPr>
            <p:spPr>
              <a:xfrm>
                <a:off x="8750420" y="907452"/>
                <a:ext cx="56938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EF9F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해외법인(39개)</a:t>
                </a:r>
                <a:endParaRPr lang="ko-KR" altLang="ko-KR" sz="500" dirty="0">
                  <a:solidFill>
                    <a:srgbClr val="EF9F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00710C5-ED16-43B5-A567-CD46BF23BE72}"/>
                  </a:ext>
                </a:extLst>
              </p:cNvPr>
              <p:cNvSpPr txBox="1"/>
              <p:nvPr/>
            </p:nvSpPr>
            <p:spPr>
              <a:xfrm>
                <a:off x="8765702" y="1040635"/>
                <a:ext cx="6880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1. 글로비스 아메리카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693D1B63-181C-41EF-BD94-C989CCB91E3E}"/>
                  </a:ext>
                </a:extLst>
              </p:cNvPr>
              <p:cNvSpPr txBox="1"/>
              <p:nvPr/>
            </p:nvSpPr>
            <p:spPr>
              <a:xfrm>
                <a:off x="8765702" y="1143574"/>
                <a:ext cx="64472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2. 글로비스 캐나다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7AB2351-260F-42A3-8603-49683398A864}"/>
                  </a:ext>
                </a:extLst>
              </p:cNvPr>
              <p:cNvSpPr txBox="1"/>
              <p:nvPr/>
            </p:nvSpPr>
            <p:spPr>
              <a:xfrm>
                <a:off x="8765702" y="1349450"/>
                <a:ext cx="64793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4. 글로비스 조지아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E9A7770-1ED4-4462-808B-B406A7A0798D}"/>
                  </a:ext>
                </a:extLst>
              </p:cNvPr>
              <p:cNvSpPr txBox="1"/>
              <p:nvPr/>
            </p:nvSpPr>
            <p:spPr>
              <a:xfrm>
                <a:off x="8765702" y="1246512"/>
                <a:ext cx="699230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3. 글로비스 알라바마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EBD8B87-5A05-4FC4-A8C4-D5E522F573C4}"/>
                  </a:ext>
                </a:extLst>
              </p:cNvPr>
              <p:cNvSpPr txBox="1"/>
              <p:nvPr/>
            </p:nvSpPr>
            <p:spPr>
              <a:xfrm>
                <a:off x="8765702" y="1452386"/>
                <a:ext cx="64472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5. 글로비스 브라질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33128B16-C196-4DA4-B252-E06454F2725D}"/>
                  </a:ext>
                </a:extLst>
              </p:cNvPr>
              <p:cNvSpPr txBox="1"/>
              <p:nvPr/>
            </p:nvSpPr>
            <p:spPr>
              <a:xfrm>
                <a:off x="8765702" y="1555326"/>
                <a:ext cx="64793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6. 글로비스 멕시코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822B2AF2-6635-4541-BB8C-DC198B5D4276}"/>
                  </a:ext>
                </a:extLst>
              </p:cNvPr>
              <p:cNvSpPr txBox="1"/>
              <p:nvPr/>
            </p:nvSpPr>
            <p:spPr>
              <a:xfrm>
                <a:off x="8765702" y="1658264"/>
                <a:ext cx="587020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7. 글로비스 유럽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39F99489-6490-4B88-A3C9-8B5A6A46A765}"/>
                  </a:ext>
                </a:extLst>
              </p:cNvPr>
              <p:cNvSpPr txBox="1"/>
              <p:nvPr/>
            </p:nvSpPr>
            <p:spPr>
              <a:xfrm>
                <a:off x="8765702" y="1761202"/>
                <a:ext cx="59343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8. 글로비스 체코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ADF7534C-71CE-4AF4-9D08-529EEC09A720}"/>
                  </a:ext>
                </a:extLst>
              </p:cNvPr>
              <p:cNvSpPr txBox="1"/>
              <p:nvPr/>
            </p:nvSpPr>
            <p:spPr>
              <a:xfrm>
                <a:off x="8765702" y="1864138"/>
                <a:ext cx="75693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9. 글로비스 슬로바키아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42CF471F-26D9-469F-94E5-9D3EA78096EB}"/>
                  </a:ext>
                </a:extLst>
              </p:cNvPr>
              <p:cNvSpPr txBox="1"/>
              <p:nvPr/>
            </p:nvSpPr>
            <p:spPr>
              <a:xfrm>
                <a:off x="8765702" y="1967076"/>
                <a:ext cx="67197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10. 글로비스 러시아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277DFF81-8731-4FAE-8EE6-5BA1C0859B0D}"/>
                  </a:ext>
                </a:extLst>
              </p:cNvPr>
              <p:cNvSpPr txBox="1"/>
              <p:nvPr/>
            </p:nvSpPr>
            <p:spPr>
              <a:xfrm>
                <a:off x="8765702" y="2070015"/>
                <a:ext cx="60144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11. 글로비스 터키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214DE3EF-0C09-4D4B-A2CC-A2A72390297C}"/>
                  </a:ext>
                </a:extLst>
              </p:cNvPr>
              <p:cNvSpPr txBox="1"/>
              <p:nvPr/>
            </p:nvSpPr>
            <p:spPr>
              <a:xfrm>
                <a:off x="8765702" y="2172953"/>
                <a:ext cx="667170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12. 스테나 글로비스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7FBEE17-A31D-4C89-8C2A-72ECAC07794D}"/>
                  </a:ext>
                </a:extLst>
              </p:cNvPr>
              <p:cNvSpPr txBox="1"/>
              <p:nvPr/>
            </p:nvSpPr>
            <p:spPr>
              <a:xfrm>
                <a:off x="8765702" y="2275891"/>
                <a:ext cx="51007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13. 아담폴SA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7569570F-A06E-44AE-9319-60D5115F0E0F}"/>
                  </a:ext>
                </a:extLst>
              </p:cNvPr>
              <p:cNvSpPr txBox="1"/>
              <p:nvPr/>
            </p:nvSpPr>
            <p:spPr>
              <a:xfrm>
                <a:off x="8765702" y="2378829"/>
                <a:ext cx="437940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14. 벡츄라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4D305A5E-D4A2-47DF-85F1-3D3258C227F2}"/>
                  </a:ext>
                </a:extLst>
              </p:cNvPr>
              <p:cNvSpPr txBox="1"/>
              <p:nvPr/>
            </p:nvSpPr>
            <p:spPr>
              <a:xfrm>
                <a:off x="8768908" y="2571472"/>
                <a:ext cx="56137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16. 아담폴 체코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760B358D-E3E3-4D34-BDE4-B9DD540FAAF6}"/>
                  </a:ext>
                </a:extLst>
              </p:cNvPr>
              <p:cNvSpPr txBox="1"/>
              <p:nvPr/>
            </p:nvSpPr>
            <p:spPr>
              <a:xfrm>
                <a:off x="8768908" y="2674410"/>
                <a:ext cx="71846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17. 아담폴 슬로바키아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030827FB-BF15-4254-865B-24F9FC10F6D7}"/>
                  </a:ext>
                </a:extLst>
              </p:cNvPr>
              <p:cNvSpPr txBox="1"/>
              <p:nvPr/>
            </p:nvSpPr>
            <p:spPr>
              <a:xfrm>
                <a:off x="8768908" y="2777348"/>
                <a:ext cx="6158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18. 북경 글로비스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32B5FBF-CBF0-45D6-B12C-FE14BC3D8312}"/>
                </a:ext>
              </a:extLst>
            </p:cNvPr>
            <p:cNvSpPr txBox="1"/>
            <p:nvPr/>
          </p:nvSpPr>
          <p:spPr>
            <a:xfrm>
              <a:off x="8768908" y="2880286"/>
              <a:ext cx="6158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19. 중도 글로비스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BB5ADA3F-2890-42CD-9949-2C6F01261A12}"/>
                </a:ext>
              </a:extLst>
            </p:cNvPr>
            <p:cNvSpPr txBox="1"/>
            <p:nvPr/>
          </p:nvSpPr>
          <p:spPr>
            <a:xfrm>
              <a:off x="8768908" y="2983224"/>
              <a:ext cx="62869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20. 천진 글로비스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36D27BA2-70B4-4C56-976B-0698F11F94D8}"/>
                </a:ext>
              </a:extLst>
            </p:cNvPr>
            <p:cNvSpPr txBox="1"/>
            <p:nvPr/>
          </p:nvSpPr>
          <p:spPr>
            <a:xfrm>
              <a:off x="8768908" y="3086162"/>
              <a:ext cx="62709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21.  </a:t>
              </a:r>
              <a:r>
                <a:rPr lang="en-US" altLang="ko-KR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창주</a:t>
              </a: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 글로비스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E36AF5CF-29B2-41C9-AC66-66F7EB087E62}"/>
                </a:ext>
              </a:extLst>
            </p:cNvPr>
            <p:cNvSpPr txBox="1"/>
            <p:nvPr/>
          </p:nvSpPr>
          <p:spPr>
            <a:xfrm>
              <a:off x="8768908" y="3189100"/>
              <a:ext cx="62388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22. 사천 글로비스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ECA3DF8-B6B1-4415-A15E-DC171E89D139}"/>
                </a:ext>
              </a:extLst>
            </p:cNvPr>
            <p:cNvSpPr txBox="1"/>
            <p:nvPr/>
          </p:nvSpPr>
          <p:spPr>
            <a:xfrm>
              <a:off x="8768908" y="3292038"/>
              <a:ext cx="62388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23. 중경 글로비스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FBCF5837-0C1A-4231-A4EF-05DA05160E7D}"/>
                </a:ext>
              </a:extLst>
            </p:cNvPr>
            <p:cNvSpPr txBox="1"/>
            <p:nvPr/>
          </p:nvSpPr>
          <p:spPr>
            <a:xfrm>
              <a:off x="8768908" y="3394976"/>
              <a:ext cx="62709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24. 열달 글로비스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82318175-B74F-48BB-9835-C46B1C0781A3}"/>
                </a:ext>
              </a:extLst>
            </p:cNvPr>
            <p:cNvSpPr txBox="1"/>
            <p:nvPr/>
          </p:nvSpPr>
          <p:spPr>
            <a:xfrm>
              <a:off x="8768908" y="3692629"/>
              <a:ext cx="67518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27. 글로비스 첸나이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3521F6C5-3682-464E-9171-021517C52DEC}"/>
                </a:ext>
              </a:extLst>
            </p:cNvPr>
            <p:cNvSpPr txBox="1"/>
            <p:nvPr/>
          </p:nvSpPr>
          <p:spPr>
            <a:xfrm>
              <a:off x="8768908" y="3600851"/>
              <a:ext cx="78418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26. 글로비스 아난타푸르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FB165B34-C894-4397-8372-637113FAED11}"/>
                </a:ext>
              </a:extLst>
            </p:cNvPr>
            <p:cNvSpPr txBox="1"/>
            <p:nvPr/>
          </p:nvSpPr>
          <p:spPr>
            <a:xfrm>
              <a:off x="8774518" y="4891285"/>
              <a:ext cx="62709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39. 글로비스 호주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020AAA4-D5C4-41AD-BCB2-0DB4D3FEAD37}"/>
                </a:ext>
              </a:extLst>
            </p:cNvPr>
            <p:cNvSpPr txBox="1"/>
            <p:nvPr/>
          </p:nvSpPr>
          <p:spPr>
            <a:xfrm>
              <a:off x="8768908" y="3806727"/>
              <a:ext cx="886781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28. </a:t>
              </a:r>
              <a:r>
                <a:rPr lang="en-US" altLang="ko-KR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글로비스</a:t>
              </a: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 </a:t>
              </a:r>
              <a:r>
                <a:rPr lang="en-US" altLang="ko-KR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베트남</a:t>
              </a: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(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하노이</a:t>
              </a: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)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D55AC104-707B-4F03-908D-8EFE1375D4AA}"/>
                </a:ext>
              </a:extLst>
            </p:cNvPr>
            <p:cNvSpPr txBox="1"/>
            <p:nvPr/>
          </p:nvSpPr>
          <p:spPr>
            <a:xfrm>
              <a:off x="8768908" y="3909665"/>
              <a:ext cx="66877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29. G.E.T Express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04999840-6B68-440C-B578-FA88CCC1BE75}"/>
                </a:ext>
              </a:extLst>
            </p:cNvPr>
            <p:cNvSpPr txBox="1"/>
            <p:nvPr/>
          </p:nvSpPr>
          <p:spPr>
            <a:xfrm>
              <a:off x="8768908" y="4012603"/>
              <a:ext cx="65274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30. G.E.T Freight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54905046-404E-4634-AA05-A1C99C03DDB9}"/>
                </a:ext>
              </a:extLst>
            </p:cNvPr>
            <p:cNvSpPr txBox="1"/>
            <p:nvPr/>
          </p:nvSpPr>
          <p:spPr>
            <a:xfrm>
              <a:off x="8768908" y="4115541"/>
              <a:ext cx="72167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31.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강소세창</a:t>
              </a: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 글로비스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A5B147E-EF3D-4027-B3EE-84BC4D6C060B}"/>
                </a:ext>
              </a:extLst>
            </p:cNvPr>
            <p:cNvSpPr txBox="1"/>
            <p:nvPr/>
          </p:nvSpPr>
          <p:spPr>
            <a:xfrm>
              <a:off x="8768908" y="4225597"/>
              <a:ext cx="62388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32.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글로비스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 태국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4BDE1E0A-8251-4AE5-96F5-F2694DF1E64C}"/>
                </a:ext>
              </a:extLst>
            </p:cNvPr>
            <p:cNvSpPr txBox="1"/>
            <p:nvPr/>
          </p:nvSpPr>
          <p:spPr>
            <a:xfrm>
              <a:off x="8762496" y="4321776"/>
              <a:ext cx="6030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33.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장구 </a:t>
              </a: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JV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해운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80FA676-640D-4007-B1B2-E52CE292AC7D}"/>
                </a:ext>
              </a:extLst>
            </p:cNvPr>
            <p:cNvSpPr txBox="1"/>
            <p:nvPr/>
          </p:nvSpPr>
          <p:spPr>
            <a:xfrm>
              <a:off x="8769033" y="4432090"/>
              <a:ext cx="61266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34.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인니트레이딩</a:t>
              </a:r>
              <a:endPara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2C2AD42-DBE5-4406-B887-359B17DFFCB7}"/>
                </a:ext>
              </a:extLst>
            </p:cNvPr>
            <p:cNvSpPr txBox="1"/>
            <p:nvPr/>
          </p:nvSpPr>
          <p:spPr>
            <a:xfrm>
              <a:off x="8768908" y="4656493"/>
              <a:ext cx="58862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36. EXTREME</a:t>
              </a:r>
            </a:p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37. EV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아메리카</a:t>
              </a:r>
              <a:endPara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  <a:p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38. GEAA</a:t>
              </a:r>
              <a:endParaRPr lang="ko-KR" altLang="ko-KR" sz="5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73FD21-381F-4D9D-A28F-0BC5D746DFC1}"/>
              </a:ext>
            </a:extLst>
          </p:cNvPr>
          <p:cNvGrpSpPr/>
          <p:nvPr/>
        </p:nvGrpSpPr>
        <p:grpSpPr>
          <a:xfrm>
            <a:off x="8640667" y="1088025"/>
            <a:ext cx="566181" cy="2353801"/>
            <a:chOff x="9589655" y="921228"/>
            <a:chExt cx="566181" cy="2353801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D8A3833-055D-4471-B2A6-00274D8764FE}"/>
                </a:ext>
              </a:extLst>
            </p:cNvPr>
            <p:cNvSpPr txBox="1"/>
            <p:nvPr/>
          </p:nvSpPr>
          <p:spPr>
            <a:xfrm>
              <a:off x="9589655" y="921228"/>
              <a:ext cx="566181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>
                  <a:solidFill>
                    <a:srgbClr val="81A346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해외지사(23개)</a:t>
              </a:r>
              <a:endParaRPr lang="ko-KR" altLang="ko-KR" sz="500" dirty="0">
                <a:solidFill>
                  <a:srgbClr val="81A346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24EFFCD-9736-412E-9056-671E5D330832}"/>
                </a:ext>
              </a:extLst>
            </p:cNvPr>
            <p:cNvGrpSpPr/>
            <p:nvPr/>
          </p:nvGrpSpPr>
          <p:grpSpPr>
            <a:xfrm>
              <a:off x="9608440" y="1044114"/>
              <a:ext cx="521655" cy="2230915"/>
              <a:chOff x="9452029" y="1034824"/>
              <a:chExt cx="521655" cy="223091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42A4A93-42F8-4A01-A2EA-8F81EAF2D989}"/>
                  </a:ext>
                </a:extLst>
              </p:cNvPr>
              <p:cNvGrpSpPr/>
              <p:nvPr/>
            </p:nvGrpSpPr>
            <p:grpSpPr>
              <a:xfrm>
                <a:off x="9457752" y="1459652"/>
                <a:ext cx="385042" cy="786905"/>
                <a:chOff x="9709444" y="1302589"/>
                <a:chExt cx="385042" cy="786905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3E9E872-A86B-4093-A3A0-1C2AD4145511}"/>
                    </a:ext>
                  </a:extLst>
                </p:cNvPr>
                <p:cNvSpPr txBox="1"/>
                <p:nvPr/>
              </p:nvSpPr>
              <p:spPr>
                <a:xfrm>
                  <a:off x="9709444" y="1405527"/>
                  <a:ext cx="360996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6. 천진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7B2260A-6CD8-4290-8AC6-90513BE95A28}"/>
                    </a:ext>
                  </a:extLst>
                </p:cNvPr>
                <p:cNvSpPr txBox="1"/>
                <p:nvPr/>
              </p:nvSpPr>
              <p:spPr>
                <a:xfrm>
                  <a:off x="9709444" y="1508465"/>
                  <a:ext cx="354584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7. 청도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F4141009-7017-4592-8921-6881BC9C299D}"/>
                    </a:ext>
                  </a:extLst>
                </p:cNvPr>
                <p:cNvSpPr txBox="1"/>
                <p:nvPr/>
              </p:nvSpPr>
              <p:spPr>
                <a:xfrm>
                  <a:off x="9709444" y="1611403"/>
                  <a:ext cx="360996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8. 염성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2F29ABEA-1300-4F05-A5D1-0D1E482FABFB}"/>
                    </a:ext>
                  </a:extLst>
                </p:cNvPr>
                <p:cNvSpPr txBox="1"/>
                <p:nvPr/>
              </p:nvSpPr>
              <p:spPr>
                <a:xfrm>
                  <a:off x="9709444" y="1302589"/>
                  <a:ext cx="35779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5. 코퍼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CCD2130B-8474-4D5C-9BAB-E4B759F9A57A}"/>
                    </a:ext>
                  </a:extLst>
                </p:cNvPr>
                <p:cNvSpPr txBox="1"/>
                <p:nvPr/>
              </p:nvSpPr>
              <p:spPr>
                <a:xfrm>
                  <a:off x="9709444" y="1714341"/>
                  <a:ext cx="360996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9. 상해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0FFC2660-240F-441A-A33F-919E78B0EEF4}"/>
                    </a:ext>
                  </a:extLst>
                </p:cNvPr>
                <p:cNvSpPr txBox="1"/>
                <p:nvPr/>
              </p:nvSpPr>
              <p:spPr>
                <a:xfrm>
                  <a:off x="9709444" y="1817279"/>
                  <a:ext cx="385042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10. 무석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11A613CE-6D58-4071-860D-7C936452BD88}"/>
                    </a:ext>
                  </a:extLst>
                </p:cNvPr>
                <p:cNvSpPr txBox="1"/>
                <p:nvPr/>
              </p:nvSpPr>
              <p:spPr>
                <a:xfrm>
                  <a:off x="9709444" y="1920217"/>
                  <a:ext cx="369012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11. 심천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</p:grpSp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8F56FB3C-E2F6-4CE4-BF14-A8138F36BE96}"/>
                  </a:ext>
                </a:extLst>
              </p:cNvPr>
              <p:cNvSpPr txBox="1"/>
              <p:nvPr/>
            </p:nvSpPr>
            <p:spPr>
              <a:xfrm>
                <a:off x="9452387" y="1034824"/>
                <a:ext cx="51007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1. </a:t>
                </a:r>
                <a:r>
                  <a:rPr lang="ko-KR" altLang="en-US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카자흐스탄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011F8C69-2420-405A-9D39-FA089C7AABDF}"/>
                  </a:ext>
                </a:extLst>
              </p:cNvPr>
              <p:cNvSpPr txBox="1"/>
              <p:nvPr/>
            </p:nvSpPr>
            <p:spPr>
              <a:xfrm>
                <a:off x="9452387" y="1137762"/>
                <a:ext cx="41229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2. </a:t>
                </a:r>
                <a:r>
                  <a:rPr lang="ko-KR" altLang="en-US" sz="500" dirty="0" err="1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라게스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AB7B2A49-7C0B-472F-8958-609F231AE29D}"/>
                  </a:ext>
                </a:extLst>
              </p:cNvPr>
              <p:cNvSpPr txBox="1"/>
              <p:nvPr/>
            </p:nvSpPr>
            <p:spPr>
              <a:xfrm>
                <a:off x="9452387" y="1240700"/>
                <a:ext cx="52129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3. </a:t>
                </a:r>
                <a:r>
                  <a:rPr lang="ko-KR" altLang="en-US" sz="500" dirty="0" err="1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주이스포라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7DEA8EC6-6191-4863-B611-AA7CDB101D79}"/>
                  </a:ext>
                </a:extLst>
              </p:cNvPr>
              <p:cNvSpPr txBox="1"/>
              <p:nvPr/>
            </p:nvSpPr>
            <p:spPr>
              <a:xfrm>
                <a:off x="9452387" y="1343638"/>
                <a:ext cx="41549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rgbClr val="000000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</a:rPr>
                  <a:t>4. 비엔나</a:t>
                </a:r>
                <a:endParaRPr lang="ko-KR" altLang="ko-KR" sz="500" dirty="0">
                  <a:latin typeface="현대산스 Text" panose="020B0600000101010101" pitchFamily="50" charset="-127"/>
                  <a:ea typeface="현대산스 Text" panose="020B0600000101010101" pitchFamily="50" charset="-127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F6011B-DE50-46E0-9105-A612684EA9AE}"/>
                  </a:ext>
                </a:extLst>
              </p:cNvPr>
              <p:cNvGrpSpPr/>
              <p:nvPr/>
            </p:nvGrpSpPr>
            <p:grpSpPr>
              <a:xfrm>
                <a:off x="9452029" y="2173572"/>
                <a:ext cx="437940" cy="1092167"/>
                <a:chOff x="10001214" y="1023740"/>
                <a:chExt cx="437940" cy="1092167"/>
              </a:xfrm>
            </p:grpSpPr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CCEDC407-90B3-4DE5-88A1-D75761A7C5C6}"/>
                    </a:ext>
                  </a:extLst>
                </p:cNvPr>
                <p:cNvSpPr txBox="1"/>
                <p:nvPr/>
              </p:nvSpPr>
              <p:spPr>
                <a:xfrm>
                  <a:off x="10001214" y="1023740"/>
                  <a:ext cx="434734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12. 싱가폴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F4C28EAB-E6B9-4D19-9293-1853E7460068}"/>
                    </a:ext>
                  </a:extLst>
                </p:cNvPr>
                <p:cNvSpPr txBox="1"/>
                <p:nvPr/>
              </p:nvSpPr>
              <p:spPr>
                <a:xfrm>
                  <a:off x="10001214" y="1126678"/>
                  <a:ext cx="380232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13. 차칸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8AEBEEDB-5F65-48EB-A25A-05C220940AFD}"/>
                    </a:ext>
                  </a:extLst>
                </p:cNvPr>
                <p:cNvSpPr txBox="1"/>
                <p:nvPr/>
              </p:nvSpPr>
              <p:spPr>
                <a:xfrm>
                  <a:off x="10001214" y="1229616"/>
                  <a:ext cx="43794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14. 뭄바이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B9930984-F5A3-468A-A38B-4234B8A5A63E}"/>
                    </a:ext>
                  </a:extLst>
                </p:cNvPr>
                <p:cNvSpPr txBox="1"/>
                <p:nvPr/>
              </p:nvSpPr>
              <p:spPr>
                <a:xfrm>
                  <a:off x="10001214" y="1332553"/>
                  <a:ext cx="380232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15. 델리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816EC96-451D-47BF-A957-4DA40CD2364C}"/>
                    </a:ext>
                  </a:extLst>
                </p:cNvPr>
                <p:cNvSpPr txBox="1"/>
                <p:nvPr/>
              </p:nvSpPr>
              <p:spPr>
                <a:xfrm>
                  <a:off x="10001214" y="1435492"/>
                  <a:ext cx="43794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16. 산토스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91C211D6-9428-4184-9CD8-E20C3E4ADF0C}"/>
                    </a:ext>
                  </a:extLst>
                </p:cNvPr>
                <p:cNvSpPr txBox="1"/>
                <p:nvPr/>
              </p:nvSpPr>
              <p:spPr>
                <a:xfrm>
                  <a:off x="10001214" y="1538430"/>
                  <a:ext cx="431528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17. 조지아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45F70F80-5A36-4421-89B8-D5186AC7393C}"/>
                    </a:ext>
                  </a:extLst>
                </p:cNvPr>
                <p:cNvSpPr txBox="1"/>
                <p:nvPr/>
              </p:nvSpPr>
              <p:spPr>
                <a:xfrm>
                  <a:off x="10001214" y="1641369"/>
                  <a:ext cx="43794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18. 벨기에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9236602A-E387-429B-A2A9-BF06DE61B070}"/>
                    </a:ext>
                  </a:extLst>
                </p:cNvPr>
                <p:cNvSpPr txBox="1"/>
                <p:nvPr/>
              </p:nvSpPr>
              <p:spPr>
                <a:xfrm>
                  <a:off x="10001214" y="1744307"/>
                  <a:ext cx="43794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19. 호치민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5F09814-498A-4DD3-943B-775FF30513F7}"/>
                    </a:ext>
                  </a:extLst>
                </p:cNvPr>
                <p:cNvSpPr txBox="1"/>
                <p:nvPr/>
              </p:nvSpPr>
              <p:spPr>
                <a:xfrm>
                  <a:off x="10001214" y="1847245"/>
                  <a:ext cx="396262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rgbClr val="000000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</a:rPr>
                    <a:t>20. 중경</a:t>
                  </a:r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01FA6F5-4559-49BE-9587-08B578DBB2B4}"/>
                    </a:ext>
                  </a:extLst>
                </p:cNvPr>
                <p:cNvSpPr txBox="1"/>
                <p:nvPr/>
              </p:nvSpPr>
              <p:spPr>
                <a:xfrm>
                  <a:off x="10004420" y="1946630"/>
                  <a:ext cx="184731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ko-KR" sz="500" dirty="0">
                    <a:latin typeface="현대산스 Text" panose="020B0600000101010101" pitchFamily="50" charset="-127"/>
                    <a:ea typeface="현대산스 Text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8D9E9E-F5DF-415A-9E70-F3532E187590}"/>
              </a:ext>
            </a:extLst>
          </p:cNvPr>
          <p:cNvGrpSpPr/>
          <p:nvPr/>
        </p:nvGrpSpPr>
        <p:grpSpPr>
          <a:xfrm>
            <a:off x="9454201" y="1090397"/>
            <a:ext cx="762820" cy="3412106"/>
            <a:chOff x="9567706" y="2315972"/>
            <a:chExt cx="762820" cy="3412106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97FA0ED2-B872-4A01-BBC5-A51CE5EA621C}"/>
                </a:ext>
              </a:extLst>
            </p:cNvPr>
            <p:cNvSpPr txBox="1"/>
            <p:nvPr/>
          </p:nvSpPr>
          <p:spPr>
            <a:xfrm>
              <a:off x="9567706" y="2315972"/>
              <a:ext cx="62388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 err="1">
                  <a:solidFill>
                    <a:srgbClr val="0080AC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해외사무소</a:t>
              </a:r>
              <a:r>
                <a:rPr lang="en-US" altLang="ko-KR" sz="500" dirty="0">
                  <a:solidFill>
                    <a:srgbClr val="0080AC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(34개)</a:t>
              </a:r>
              <a:endParaRPr lang="ko-KR" altLang="ko-KR" sz="500" dirty="0">
                <a:solidFill>
                  <a:srgbClr val="0080AC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671FB3BD-D06D-4EB9-8058-5CA149359567}"/>
                </a:ext>
              </a:extLst>
            </p:cNvPr>
            <p:cNvSpPr txBox="1"/>
            <p:nvPr/>
          </p:nvSpPr>
          <p:spPr>
            <a:xfrm>
              <a:off x="9576794" y="2409990"/>
              <a:ext cx="753732" cy="3318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함부르크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프랑크푸르트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브레머하펜</a:t>
              </a:r>
              <a:endPara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4.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함부르크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딜러점</a:t>
              </a:r>
              <a:endPara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5.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프랑크푸르트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딜러점</a:t>
              </a:r>
              <a:endPara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6.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마인츠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딜러점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7.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말라세비체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8.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그단스크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9.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글리비체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10.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티히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11.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브로츠와프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12.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토리노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13.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리보르노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14.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바르셀로나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15.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타라고나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16.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포서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17.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맨체스터</a:t>
              </a:r>
              <a:endPara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18.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비엔나</a:t>
              </a:r>
              <a:endPara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19.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블라디보스톡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20.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모스크바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21.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부르사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22.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이즈미르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23.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아르슬란베이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24.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메르신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25.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아틀란타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26.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뉴저지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27.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달라스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28.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모빌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29.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미시건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30. </a:t>
              </a:r>
              <a:r>
                <a:rPr lang="ko-KR" altLang="en-US" sz="500" dirty="0" err="1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라레도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31.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샌디에고</a:t>
              </a:r>
              <a:b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</a:b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32.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멕시코시티</a:t>
              </a:r>
              <a:endPara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33.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상파울루</a:t>
              </a:r>
              <a:endPara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34. </a:t>
              </a:r>
              <a:r>
                <a:rPr lang="ko-KR" altLang="en-US" sz="500" dirty="0">
                  <a:solidFill>
                    <a:srgbClr val="00000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</a:rPr>
                <a:t>연태</a:t>
              </a:r>
              <a:endPara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92DDE835-8378-4ADF-AE7C-ED4A0C5B4F8D}"/>
              </a:ext>
            </a:extLst>
          </p:cNvPr>
          <p:cNvSpPr txBox="1"/>
          <p:nvPr/>
        </p:nvSpPr>
        <p:spPr>
          <a:xfrm flipH="1">
            <a:off x="1534456" y="2197311"/>
            <a:ext cx="714936" cy="53482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0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유럽</a:t>
            </a:r>
            <a:r>
              <a:rPr lang="ko-KR" altLang="en-US" sz="28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D20335C-7182-4217-A457-D7A9A8A5A705}"/>
              </a:ext>
            </a:extLst>
          </p:cNvPr>
          <p:cNvSpPr txBox="1"/>
          <p:nvPr/>
        </p:nvSpPr>
        <p:spPr>
          <a:xfrm flipH="1">
            <a:off x="1784207" y="2313882"/>
            <a:ext cx="1208557" cy="764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</a:t>
            </a:r>
            <a:r>
              <a:rPr lang="ko-KR" altLang="en-US" sz="12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법인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11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1820"/>
              </a:lnSpc>
            </a:pPr>
            <a:r>
              <a:rPr lang="ko-KR" altLang="en-US" sz="1200" spc="-50" dirty="0">
                <a:solidFill>
                  <a:schemeClr val="accent6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지사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7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   </a:t>
            </a:r>
            <a:r>
              <a:rPr lang="ko-KR" altLang="en-US" sz="120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사무소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24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CB8EE2D-848C-49DE-B342-DE183EBAA6BE}"/>
              </a:ext>
            </a:extLst>
          </p:cNvPr>
          <p:cNvSpPr txBox="1"/>
          <p:nvPr/>
        </p:nvSpPr>
        <p:spPr>
          <a:xfrm flipH="1">
            <a:off x="5420079" y="2196959"/>
            <a:ext cx="681598" cy="53482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0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북미</a:t>
            </a:r>
            <a:r>
              <a:rPr lang="ko-KR" altLang="en-US" sz="28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819525C-982A-48E4-A681-57D07A01B945}"/>
              </a:ext>
            </a:extLst>
          </p:cNvPr>
          <p:cNvSpPr txBox="1"/>
          <p:nvPr/>
        </p:nvSpPr>
        <p:spPr>
          <a:xfrm flipH="1">
            <a:off x="5883140" y="2324396"/>
            <a:ext cx="1093395" cy="5332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12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법인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8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사무소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8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EAF8860-F73B-460A-A621-3C140E572F7C}"/>
              </a:ext>
            </a:extLst>
          </p:cNvPr>
          <p:cNvSpPr txBox="1"/>
          <p:nvPr/>
        </p:nvSpPr>
        <p:spPr>
          <a:xfrm flipH="1">
            <a:off x="5705184" y="3467829"/>
            <a:ext cx="708809" cy="53482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0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남미</a:t>
            </a:r>
            <a:r>
              <a:rPr lang="ko-KR" altLang="en-US" sz="28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EEB049D-4C98-42D2-8A57-A800807A458B}"/>
              </a:ext>
            </a:extLst>
          </p:cNvPr>
          <p:cNvSpPr txBox="1"/>
          <p:nvPr/>
        </p:nvSpPr>
        <p:spPr>
          <a:xfrm flipH="1">
            <a:off x="6190616" y="3597609"/>
            <a:ext cx="1083194" cy="767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법인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3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1200" spc="-50" dirty="0">
                <a:solidFill>
                  <a:schemeClr val="accent6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지사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3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120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사무소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1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5D70227-217B-4E41-81E5-B0978C40F46D}"/>
              </a:ext>
            </a:extLst>
          </p:cNvPr>
          <p:cNvSpPr txBox="1"/>
          <p:nvPr/>
        </p:nvSpPr>
        <p:spPr>
          <a:xfrm flipH="1">
            <a:off x="3484830" y="2580044"/>
            <a:ext cx="1118391" cy="995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</a:t>
            </a:r>
            <a:r>
              <a:rPr lang="ko-KR" altLang="en-US" sz="12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법인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16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</a:t>
            </a:r>
            <a:r>
              <a:rPr lang="ko-KR" altLang="en-US" sz="1200" spc="-50" dirty="0">
                <a:solidFill>
                  <a:schemeClr val="accent6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지사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12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05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사무소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1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7B39D11-3CBA-4834-8A4A-6843106ED7D2}"/>
              </a:ext>
            </a:extLst>
          </p:cNvPr>
          <p:cNvSpPr txBox="1"/>
          <p:nvPr/>
        </p:nvSpPr>
        <p:spPr>
          <a:xfrm flipH="1">
            <a:off x="2851597" y="2543318"/>
            <a:ext cx="860183" cy="53482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0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아시아</a:t>
            </a:r>
            <a:r>
              <a:rPr lang="ko-KR" altLang="en-US" sz="28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CC02E97-00B0-47BD-9EB8-1DC73B917C80}"/>
              </a:ext>
            </a:extLst>
          </p:cNvPr>
          <p:cNvSpPr txBox="1"/>
          <p:nvPr/>
        </p:nvSpPr>
        <p:spPr>
          <a:xfrm flipH="1">
            <a:off x="1664448" y="3009378"/>
            <a:ext cx="708809" cy="53482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0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중동</a:t>
            </a:r>
            <a:r>
              <a:rPr lang="ko-KR" altLang="en-US" sz="28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5702104-39A9-4DD9-9C14-886AAB7A49A8}"/>
              </a:ext>
            </a:extLst>
          </p:cNvPr>
          <p:cNvSpPr txBox="1"/>
          <p:nvPr/>
        </p:nvSpPr>
        <p:spPr>
          <a:xfrm flipH="1">
            <a:off x="1601746" y="3525192"/>
            <a:ext cx="1083194" cy="3066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820"/>
              </a:lnSpc>
            </a:pPr>
            <a:r>
              <a:rPr lang="ko-KR" altLang="en-US" sz="1200" spc="-50" dirty="0">
                <a:solidFill>
                  <a:schemeClr val="accent6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지사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1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endParaRPr lang="en-US" altLang="ko-KR" sz="1200" spc="-50" dirty="0">
              <a:solidFill>
                <a:schemeClr val="accent1">
                  <a:lumMod val="7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DB44583-ED9B-451D-B064-FFE9E5A702ED}"/>
              </a:ext>
            </a:extLst>
          </p:cNvPr>
          <p:cNvSpPr txBox="1"/>
          <p:nvPr/>
        </p:nvSpPr>
        <p:spPr>
          <a:xfrm flipH="1">
            <a:off x="2881745" y="3667251"/>
            <a:ext cx="1434271" cy="53482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000" spc="-15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오세아니아</a:t>
            </a:r>
            <a:r>
              <a:rPr lang="ko-KR" altLang="en-US" sz="2800" spc="-170" dirty="0">
                <a:solidFill>
                  <a:srgbClr val="0079C5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 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91B947-15FD-458A-9D91-2EC6E7C251CB}"/>
              </a:ext>
            </a:extLst>
          </p:cNvPr>
          <p:cNvSpPr txBox="1"/>
          <p:nvPr/>
        </p:nvSpPr>
        <p:spPr>
          <a:xfrm flipH="1">
            <a:off x="2876407" y="4069352"/>
            <a:ext cx="1083194" cy="305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820"/>
              </a:lnSpc>
            </a:pPr>
            <a:r>
              <a:rPr lang="ko-KR" altLang="en-US" sz="12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법인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1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7519B6C-3FB5-4CC5-BC2A-D5C86359A3F6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1924F52-7A5C-4080-AE6E-EABE9D49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774CC2-4447-4C64-B9A7-78B4E39AAD0F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COMPANY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네트워크 현황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549C488-2361-4ED3-BED6-FD3C14C302D2}"/>
              </a:ext>
            </a:extLst>
          </p:cNvPr>
          <p:cNvSpPr txBox="1"/>
          <p:nvPr/>
        </p:nvSpPr>
        <p:spPr>
          <a:xfrm>
            <a:off x="8658030" y="3273589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21. </a:t>
            </a:r>
            <a:r>
              <a:rPr lang="ko-KR" altLang="en-US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바르셀로나</a:t>
            </a:r>
            <a:endParaRPr lang="en-US" altLang="ko-KR" sz="500" dirty="0">
              <a:solidFill>
                <a:srgbClr val="000000"/>
              </a:solidFill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22. </a:t>
            </a:r>
            <a:r>
              <a:rPr lang="ko-KR" altLang="en-US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영국</a:t>
            </a:r>
            <a:endParaRPr lang="en-US" altLang="ko-KR" sz="500" dirty="0">
              <a:solidFill>
                <a:srgbClr val="000000"/>
              </a:solidFill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23. </a:t>
            </a:r>
            <a:r>
              <a:rPr lang="ko-KR" altLang="en-US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두바이</a:t>
            </a:r>
            <a:endParaRPr lang="ko-KR" altLang="ko-KR" sz="5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24EF4A-F9CC-4F07-B6F7-A9F9C30B4463}"/>
              </a:ext>
            </a:extLst>
          </p:cNvPr>
          <p:cNvSpPr txBox="1"/>
          <p:nvPr/>
        </p:nvSpPr>
        <p:spPr>
          <a:xfrm>
            <a:off x="7747452" y="4723414"/>
            <a:ext cx="55496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35. </a:t>
            </a:r>
            <a:r>
              <a:rPr lang="ko-KR" altLang="en-US" sz="500" dirty="0" err="1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인니포워딩</a:t>
            </a:r>
            <a:endParaRPr lang="en-US" altLang="ko-KR" sz="500" dirty="0">
              <a:solidFill>
                <a:srgbClr val="000000"/>
              </a:solidFill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95AC7-2ED7-7D29-28F0-8BBFF54AD07C}"/>
              </a:ext>
            </a:extLst>
          </p:cNvPr>
          <p:cNvGrpSpPr/>
          <p:nvPr/>
        </p:nvGrpSpPr>
        <p:grpSpPr>
          <a:xfrm>
            <a:off x="7925826" y="5649828"/>
            <a:ext cx="2089846" cy="1046162"/>
            <a:chOff x="6622992" y="6175068"/>
            <a:chExt cx="2089846" cy="10461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620203-4A66-44AF-87E9-AACA352FC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22992" y="6175068"/>
              <a:ext cx="2089846" cy="104616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52C52F1-4F50-4D58-8C77-E9511F5A2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348091" y="6340542"/>
              <a:ext cx="311361" cy="821769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8E2414F-674A-4882-BDF3-9CE32208A850}"/>
                </a:ext>
              </a:extLst>
            </p:cNvPr>
            <p:cNvSpPr txBox="1"/>
            <p:nvPr/>
          </p:nvSpPr>
          <p:spPr>
            <a:xfrm flipH="1">
              <a:off x="8304763" y="6529050"/>
              <a:ext cx="393361" cy="6483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39</a:t>
              </a:r>
              <a:r>
                <a:rPr lang="ko-KR" altLang="en-US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개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23</a:t>
              </a:r>
              <a:r>
                <a:rPr lang="ko-KR" altLang="en-US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개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34</a:t>
              </a:r>
              <a:r>
                <a:rPr lang="ko-KR" altLang="en-US" sz="9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개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38296C1-2E50-1547-3944-287F70658866}"/>
              </a:ext>
            </a:extLst>
          </p:cNvPr>
          <p:cNvSpPr txBox="1"/>
          <p:nvPr/>
        </p:nvSpPr>
        <p:spPr>
          <a:xfrm>
            <a:off x="7747452" y="2661185"/>
            <a:ext cx="62228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15. BLG GLOVIS</a:t>
            </a:r>
            <a:endParaRPr lang="ko-KR" altLang="ko-KR" sz="5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6A902-302F-3E6E-64BF-8D301FC76AC6}"/>
              </a:ext>
            </a:extLst>
          </p:cNvPr>
          <p:cNvSpPr txBox="1"/>
          <p:nvPr/>
        </p:nvSpPr>
        <p:spPr>
          <a:xfrm>
            <a:off x="7753864" y="3675235"/>
            <a:ext cx="627095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26. </a:t>
            </a:r>
            <a:r>
              <a:rPr lang="ko-KR" altLang="en-US" sz="500" dirty="0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성도 </a:t>
            </a:r>
            <a:r>
              <a:rPr lang="ko-KR" altLang="en-US" sz="500" dirty="0" err="1">
                <a:solidFill>
                  <a:srgbClr val="00000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글로비스</a:t>
            </a:r>
            <a:endParaRPr lang="ko-KR" altLang="ko-KR" sz="500" dirty="0">
              <a:latin typeface="현대산스 Text" panose="020B0600000101010101" pitchFamily="50" charset="-127"/>
              <a:ea typeface="현대산스 Tex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604223-FD99-0BBD-0301-5F084F1DDE50}"/>
              </a:ext>
            </a:extLst>
          </p:cNvPr>
          <p:cNvSpPr txBox="1"/>
          <p:nvPr/>
        </p:nvSpPr>
        <p:spPr>
          <a:xfrm flipH="1">
            <a:off x="1538301" y="5761901"/>
            <a:ext cx="1606687" cy="12300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20"/>
              </a:lnSpc>
            </a:pPr>
            <a:r>
              <a:rPr lang="ko-KR" altLang="en-US" sz="11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본사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1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1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 </a:t>
            </a:r>
            <a:r>
              <a:rPr lang="en-US" altLang="ko-KR" sz="9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- </a:t>
            </a:r>
            <a:r>
              <a:rPr lang="ko-KR" altLang="en-US" sz="9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현대글로비스</a:t>
            </a:r>
            <a:r>
              <a:rPr lang="ko-KR" altLang="en-US" sz="9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 본사</a:t>
            </a:r>
            <a:endParaRPr lang="en-US" altLang="ko-KR" sz="9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endParaRPr lang="en-US" altLang="ko-KR" sz="1200" spc="-50" dirty="0">
              <a:solidFill>
                <a:schemeClr val="accent6">
                  <a:lumMod val="7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ko-KR" altLang="en-US" sz="1100" spc="-50" dirty="0">
                <a:solidFill>
                  <a:srgbClr val="E7795B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자회사</a:t>
            </a:r>
            <a:r>
              <a:rPr lang="ko-KR" altLang="en-US" sz="1100" spc="-50" dirty="0">
                <a:solidFill>
                  <a:schemeClr val="accent6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1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1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  </a:t>
            </a:r>
            <a:r>
              <a:rPr lang="en-US" altLang="ko-KR" sz="9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- </a:t>
            </a:r>
            <a:r>
              <a:rPr lang="ko-KR" altLang="en-US" sz="9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지마린서비스</a:t>
            </a:r>
            <a:endParaRPr lang="en-US" altLang="ko-KR" sz="2000" spc="-50" dirty="0">
              <a:solidFill>
                <a:schemeClr val="accent6">
                  <a:lumMod val="7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04AA98-A637-143A-48C6-9726847AF926}"/>
              </a:ext>
            </a:extLst>
          </p:cNvPr>
          <p:cNvSpPr txBox="1"/>
          <p:nvPr/>
        </p:nvSpPr>
        <p:spPr>
          <a:xfrm flipH="1">
            <a:off x="2600165" y="5804359"/>
            <a:ext cx="1208557" cy="14317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50" spc="-50" dirty="0">
                <a:solidFill>
                  <a:schemeClr val="accent6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영업소 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6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05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인천영업소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당진영업소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광양영업소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포항영업소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울산영업소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대구영업소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lnSpc>
                <a:spcPts val="1820"/>
              </a:lnSpc>
              <a:buFontTx/>
              <a:buChar char="-"/>
            </a:pP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>
              <a:lnSpc>
                <a:spcPts val="1820"/>
              </a:lnSpc>
            </a:pPr>
            <a:endParaRPr lang="en-US" altLang="ko-KR" sz="800" spc="-50" dirty="0">
              <a:solidFill>
                <a:schemeClr val="accent6">
                  <a:lumMod val="7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331D4-4588-41A5-73A2-B3C3397009D4}"/>
              </a:ext>
            </a:extLst>
          </p:cNvPr>
          <p:cNvSpPr txBox="1"/>
          <p:nvPr/>
        </p:nvSpPr>
        <p:spPr>
          <a:xfrm flipH="1">
            <a:off x="3373443" y="5671390"/>
            <a:ext cx="1208557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Tx/>
              <a:buChar char="-"/>
            </a:pP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r>
              <a:rPr lang="ko-KR" altLang="en-US" sz="1050" spc="-50" dirty="0">
                <a:solidFill>
                  <a:schemeClr val="accent6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사무소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10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05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광주사무소 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GGM</a:t>
            </a: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사무소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부산사무소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광명사무소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아산사무소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울산사무소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창원사무소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천안사무소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화성사무소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동해사무소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endParaRPr lang="en-US" altLang="ko-KR" sz="800" spc="-50" dirty="0">
              <a:solidFill>
                <a:schemeClr val="accent6">
                  <a:lumMod val="7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306EE1-4D56-1342-AA19-BF81CD8B5E88}"/>
              </a:ext>
            </a:extLst>
          </p:cNvPr>
          <p:cNvSpPr txBox="1"/>
          <p:nvPr/>
        </p:nvSpPr>
        <p:spPr>
          <a:xfrm flipH="1">
            <a:off x="4205214" y="5671390"/>
            <a:ext cx="1504628" cy="1977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5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물류</a:t>
            </a:r>
            <a:r>
              <a:rPr lang="en-US" altLang="ko-KR" sz="105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/</a:t>
            </a:r>
            <a:r>
              <a:rPr lang="ko-KR" altLang="en-US" sz="105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유통센터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13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05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평택항</a:t>
            </a: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 물류센터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목포항 물류센터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향남물류센터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아산</a:t>
            </a:r>
            <a:r>
              <a:rPr lang="en-US" altLang="ko-KR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KD</a:t>
            </a: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센터</a:t>
            </a:r>
            <a:r>
              <a:rPr lang="en-US" altLang="ko-KR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/</a:t>
            </a: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제</a:t>
            </a:r>
            <a:r>
              <a:rPr lang="en-US" altLang="ko-KR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2KD</a:t>
            </a: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울산</a:t>
            </a:r>
            <a:r>
              <a:rPr lang="en-US" altLang="ko-KR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KD</a:t>
            </a: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전주</a:t>
            </a:r>
            <a:r>
              <a:rPr lang="en-US" altLang="ko-KR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C/C</a:t>
            </a: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울산</a:t>
            </a:r>
            <a:r>
              <a:rPr lang="en-US" altLang="ko-KR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1C/C</a:t>
            </a: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울산</a:t>
            </a:r>
            <a:r>
              <a:rPr lang="en-US" altLang="ko-KR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2C/C</a:t>
            </a: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광주</a:t>
            </a:r>
            <a:r>
              <a:rPr lang="en-US" altLang="ko-KR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C/C</a:t>
            </a: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서산</a:t>
            </a:r>
            <a:r>
              <a:rPr lang="en-US" altLang="ko-KR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C/C</a:t>
            </a: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오토벨</a:t>
            </a: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 인천수출센터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제주물류센터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endParaRPr lang="en-US" altLang="ko-KR" sz="800" spc="-50" dirty="0">
              <a:solidFill>
                <a:schemeClr val="accent6">
                  <a:lumMod val="7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76931C-BA13-256D-CC53-35A99A12C62C}"/>
              </a:ext>
            </a:extLst>
          </p:cNvPr>
          <p:cNvSpPr txBox="1"/>
          <p:nvPr/>
        </p:nvSpPr>
        <p:spPr>
          <a:xfrm flipH="1">
            <a:off x="5349363" y="5668014"/>
            <a:ext cx="1504628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5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출고센터 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12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05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신길출고센터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시흥출고센터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남양출고센터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칠곡출고센터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영남출고센터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옥천출고센터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원주출고센터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함안출고센터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담양출고센터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전주출고센터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서산출고센터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충주출고센터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endParaRPr lang="en-US" altLang="ko-KR" sz="800" spc="-50" dirty="0">
              <a:solidFill>
                <a:schemeClr val="accent6">
                  <a:lumMod val="7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B0AEAE-08BE-3E6C-E088-149389833925}"/>
              </a:ext>
            </a:extLst>
          </p:cNvPr>
          <p:cNvSpPr txBox="1"/>
          <p:nvPr/>
        </p:nvSpPr>
        <p:spPr>
          <a:xfrm flipH="1">
            <a:off x="6281959" y="5798761"/>
            <a:ext cx="1504628" cy="1000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5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중고차경매장 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4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05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오토벨분당센터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오토벨시화센터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오토벨양산센터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오토벨인천센터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endParaRPr lang="en-US" altLang="ko-KR" sz="800" spc="-50" dirty="0">
              <a:solidFill>
                <a:schemeClr val="accent6">
                  <a:lumMod val="7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B8A8AA-A362-01E0-0100-A7C7BE426E59}"/>
              </a:ext>
            </a:extLst>
          </p:cNvPr>
          <p:cNvSpPr txBox="1"/>
          <p:nvPr/>
        </p:nvSpPr>
        <p:spPr>
          <a:xfrm flipH="1">
            <a:off x="6302875" y="6634256"/>
            <a:ext cx="1504628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50" spc="-50" dirty="0">
                <a:solidFill>
                  <a:schemeClr val="accent1">
                    <a:lumMod val="7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국제터미널 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2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개</a:t>
            </a:r>
            <a:endParaRPr lang="en-US" altLang="ko-KR" sz="105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평택국제터미널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Head Light" panose="020B0600000101010101" pitchFamily="50" charset="-127"/>
                <a:ea typeface="현대산스 Head Light" panose="020B0600000101010101" pitchFamily="50" charset="-127"/>
                <a:cs typeface="나눔바른고딕" charset="-127"/>
              </a:rPr>
              <a:t>광양국제터미널</a:t>
            </a:r>
            <a:endParaRPr lang="en-US" altLang="ko-KR" sz="8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Head Light" panose="020B0600000101010101" pitchFamily="50" charset="-127"/>
              <a:ea typeface="현대산스 Head Light" panose="020B0600000101010101" pitchFamily="50" charset="-127"/>
              <a:cs typeface="나눔바른고딕" charset="-127"/>
            </a:endParaRPr>
          </a:p>
          <a:p>
            <a:endParaRPr lang="en-US" altLang="ko-KR" sz="800" spc="-50" dirty="0">
              <a:solidFill>
                <a:schemeClr val="accent6">
                  <a:lumMod val="7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5F5E172-DCDD-AB80-0C3A-DA9D609DBE67}"/>
              </a:ext>
            </a:extLst>
          </p:cNvPr>
          <p:cNvSpPr/>
          <p:nvPr/>
        </p:nvSpPr>
        <p:spPr>
          <a:xfrm>
            <a:off x="410459" y="6263641"/>
            <a:ext cx="962541" cy="728278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A69D7-0905-8561-0C0C-645AD4EA242A}"/>
              </a:ext>
            </a:extLst>
          </p:cNvPr>
          <p:cNvSpPr txBox="1"/>
          <p:nvPr/>
        </p:nvSpPr>
        <p:spPr>
          <a:xfrm flipH="1">
            <a:off x="474849" y="6323277"/>
            <a:ext cx="3269919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80"/>
              </a:lnSpc>
            </a:pPr>
            <a:r>
              <a:rPr lang="ko-KR" altLang="en-US" sz="1600" spc="-50" dirty="0">
                <a:solidFill>
                  <a:schemeClr val="bg1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국내 거점</a:t>
            </a:r>
            <a:endParaRPr lang="en-US" altLang="ko-KR" sz="1050" spc="-50" dirty="0">
              <a:solidFill>
                <a:schemeClr val="bg1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7015BAD-8151-0145-3348-E7060F19974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23" y="6674644"/>
            <a:ext cx="247897" cy="21791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D37B53-BDC5-79EB-004D-0C1D0712E291}"/>
              </a:ext>
            </a:extLst>
          </p:cNvPr>
          <p:cNvSpPr/>
          <p:nvPr/>
        </p:nvSpPr>
        <p:spPr>
          <a:xfrm>
            <a:off x="109989" y="6622667"/>
            <a:ext cx="1247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49</a:t>
            </a:r>
            <a:r>
              <a:rPr lang="ko-KR" altLang="en-US" sz="16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2BFB60-DB2C-47E2-600A-85E3BB167376}"/>
              </a:ext>
            </a:extLst>
          </p:cNvPr>
          <p:cNvSpPr/>
          <p:nvPr/>
        </p:nvSpPr>
        <p:spPr>
          <a:xfrm>
            <a:off x="7925825" y="6674644"/>
            <a:ext cx="2265219" cy="3315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C533EC-A150-69D3-5D72-3E96B11B4B5C}"/>
              </a:ext>
            </a:extLst>
          </p:cNvPr>
          <p:cNvSpPr/>
          <p:nvPr/>
        </p:nvSpPr>
        <p:spPr>
          <a:xfrm>
            <a:off x="10014124" y="5649828"/>
            <a:ext cx="176921" cy="10248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8F3018-49CF-245F-F8A0-77888855B50B}"/>
              </a:ext>
            </a:extLst>
          </p:cNvPr>
          <p:cNvSpPr/>
          <p:nvPr/>
        </p:nvSpPr>
        <p:spPr>
          <a:xfrm>
            <a:off x="7919946" y="6667996"/>
            <a:ext cx="2271098" cy="36062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3E34CE-2B7B-152F-B78C-06ED95F354D0}"/>
              </a:ext>
            </a:extLst>
          </p:cNvPr>
          <p:cNvSpPr txBox="1"/>
          <p:nvPr/>
        </p:nvSpPr>
        <p:spPr>
          <a:xfrm flipH="1">
            <a:off x="8608719" y="6683010"/>
            <a:ext cx="3269919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80"/>
              </a:lnSpc>
            </a:pPr>
            <a:r>
              <a:rPr lang="ko-KR" altLang="en-US" sz="1600" spc="-50" dirty="0">
                <a:solidFill>
                  <a:schemeClr val="bg1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-127"/>
              </a:rPr>
              <a:t>해외 거점</a:t>
            </a:r>
            <a:endParaRPr lang="en-US" altLang="ko-KR" sz="1050" spc="-50" dirty="0">
              <a:solidFill>
                <a:schemeClr val="bg1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308D0D-B286-26C0-1AF6-4C10B4FD6FEE}"/>
              </a:ext>
            </a:extLst>
          </p:cNvPr>
          <p:cNvSpPr/>
          <p:nvPr/>
        </p:nvSpPr>
        <p:spPr>
          <a:xfrm>
            <a:off x="8759923" y="6673066"/>
            <a:ext cx="1247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96</a:t>
            </a:r>
            <a:r>
              <a:rPr lang="ko-KR" altLang="en-US" sz="160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rPr>
              <a:t>개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2006E76-128B-E21A-F442-39143003CD1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8381" y="6726987"/>
            <a:ext cx="247897" cy="24789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D2DD82-76AE-F7A7-E2FA-9A2A97E35E71}"/>
              </a:ext>
            </a:extLst>
          </p:cNvPr>
          <p:cNvSpPr/>
          <p:nvPr/>
        </p:nvSpPr>
        <p:spPr>
          <a:xfrm>
            <a:off x="418092" y="860818"/>
            <a:ext cx="3071427" cy="728278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776D1A5-F3C5-44C4-872C-0D5EA32B0F56}"/>
              </a:ext>
            </a:extLst>
          </p:cNvPr>
          <p:cNvSpPr/>
          <p:nvPr/>
        </p:nvSpPr>
        <p:spPr>
          <a:xfrm>
            <a:off x="592853" y="750462"/>
            <a:ext cx="3838234" cy="87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GLOBAL BUSINESS</a:t>
            </a:r>
          </a:p>
          <a:p>
            <a:pPr>
              <a:lnSpc>
                <a:spcPts val="154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NETWORK</a:t>
            </a:r>
            <a:endParaRPr lang="ko-KR" altLang="en-US" sz="2400" dirty="0">
              <a:solidFill>
                <a:schemeClr val="bg1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5E67D1C-E592-8C36-AAF6-F7BD3843F06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092" y="5674581"/>
            <a:ext cx="1090268" cy="8732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A51792-1CAE-F395-1CE6-109C9ACE2140}"/>
              </a:ext>
            </a:extLst>
          </p:cNvPr>
          <p:cNvSpPr/>
          <p:nvPr/>
        </p:nvSpPr>
        <p:spPr>
          <a:xfrm>
            <a:off x="418092" y="5643883"/>
            <a:ext cx="79653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3484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9" grpId="0"/>
      <p:bldP spid="160" grpId="0"/>
      <p:bldP spid="162" grpId="0"/>
      <p:bldP spid="165" grpId="0"/>
      <p:bldP spid="167" grpId="0"/>
      <p:bldP spid="168" grpId="0"/>
      <p:bldP spid="172" grpId="0"/>
      <p:bldP spid="179" grpId="0"/>
      <p:bldP spid="182" grpId="0"/>
      <p:bldP spid="184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430343" y="-2862"/>
            <a:ext cx="9863121" cy="706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808"/>
          <a:stretch/>
        </p:blipFill>
        <p:spPr>
          <a:xfrm>
            <a:off x="332703" y="8447"/>
            <a:ext cx="10058400" cy="724337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30343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703621" y="3030952"/>
            <a:ext cx="1597063" cy="3391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ko-KR" sz="2400" b="1" spc="-5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B" panose="02020503020101020101" pitchFamily="18" charset="-127"/>
                <a:ea typeface="타이포_팩토리 B" panose="02020503020101020101" pitchFamily="18" charset="-127"/>
                <a:cs typeface="나눔바른고딕" charset="0"/>
              </a:rPr>
              <a:t> </a:t>
            </a:r>
            <a:endParaRPr lang="ko-KR" altLang="en-US" sz="2400" b="1" spc="-50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팩토리 B" panose="02020503020101020101" pitchFamily="18" charset="-127"/>
              <a:ea typeface="타이포_팩토리 B" panose="02020503020101020101" pitchFamily="18" charset="-127"/>
              <a:cs typeface="나눔바른고딕" charset="0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76F376A-E3B9-4945-B744-D2A0819132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008DCB6-9CBB-4508-B361-D49DCE0B308A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1EA3D83-300C-484E-9836-BE8935A72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DEB721-4876-4FA0-88F2-7DBCBB7AEF09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COMPANY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비전소개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70F4BA1E-FDB7-4117-BE5D-1014D6159B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5113" y="37798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8A9EB19F-94BE-7E42-765E-1A74141856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97513" y="3932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1B7470-13DC-5A85-F555-39EB25A182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923"/>
          <a:stretch/>
        </p:blipFill>
        <p:spPr>
          <a:xfrm>
            <a:off x="5361903" y="2721809"/>
            <a:ext cx="4993631" cy="46080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D8089-223A-7855-BD5F-0AD959701F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4" r="6763"/>
          <a:stretch/>
        </p:blipFill>
        <p:spPr>
          <a:xfrm>
            <a:off x="300467" y="3030952"/>
            <a:ext cx="4993631" cy="40863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A65CE1-C74F-F04C-58A5-35DE83921F0E}"/>
              </a:ext>
            </a:extLst>
          </p:cNvPr>
          <p:cNvSpPr txBox="1"/>
          <p:nvPr/>
        </p:nvSpPr>
        <p:spPr>
          <a:xfrm flipH="1">
            <a:off x="2051184" y="1851982"/>
            <a:ext cx="6650045" cy="7083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현대글로비스는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고객 가치사슬 전반의 효율화를 지원하는 글로벌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SCM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전문기업으로 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현대산스 Text" panose="020B0600000101010101" pitchFamily="50" charset="-127"/>
              <a:ea typeface="현대산스 Text" panose="020B0600000101010101" pitchFamily="50" charset="-127"/>
              <a:cs typeface="나눔바른고딕" charset="-127"/>
            </a:endParaRPr>
          </a:p>
          <a:p>
            <a:pPr algn="ctr">
              <a:lnSpc>
                <a:spcPts val="2520"/>
              </a:lnSpc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차별화된 경쟁력을 바탕으로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고객에게 수준 높은 서비스를 제공합니다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FF9D41-42E5-7376-19D0-8FAF1DAAEFF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589" y="1056652"/>
            <a:ext cx="5295611" cy="7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98849"/>
      </p:ext>
    </p:extLst>
  </p:cSld>
  <p:clrMapOvr>
    <a:masterClrMapping/>
  </p:clrMapOvr>
  <p:transition spd="slow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직사각형 362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13958" y="713767"/>
            <a:ext cx="10058400" cy="4817553"/>
          </a:xfrm>
          <a:prstGeom prst="rect">
            <a:avLst/>
          </a:prstGeom>
        </p:spPr>
      </p:pic>
      <p:sp>
        <p:nvSpPr>
          <p:cNvPr id="464" name="직사각형 463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465" name="그림 46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842" y="1074279"/>
            <a:ext cx="334792" cy="423309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424378" y="1207474"/>
            <a:ext cx="2580243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LOGISTICS</a:t>
            </a:r>
            <a:r>
              <a:rPr lang="en-US" altLang="ko-KR" sz="1800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  BUSINESS</a:t>
            </a:r>
            <a:endParaRPr lang="ko-KR" altLang="en-US" sz="1800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30343" y="1680030"/>
            <a:ext cx="9863120" cy="1009559"/>
            <a:chOff x="430343" y="1680030"/>
            <a:chExt cx="9863120" cy="1009559"/>
          </a:xfrm>
        </p:grpSpPr>
        <p:sp>
          <p:nvSpPr>
            <p:cNvPr id="54" name="TextBox 53"/>
            <p:cNvSpPr txBox="1"/>
            <p:nvPr/>
          </p:nvSpPr>
          <p:spPr>
            <a:xfrm flipH="1">
              <a:off x="430343" y="1680030"/>
              <a:ext cx="98631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효율적인 네트워크와 최첨단 시스템으로 </a:t>
              </a:r>
              <a:r>
                <a:rPr lang="en-US" altLang="ko-KR" sz="240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One-Stop</a:t>
              </a:r>
              <a:r>
                <a:rPr lang="en-US" altLang="ko-KR" sz="24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 </a:t>
              </a:r>
              <a:r>
                <a:rPr lang="ko-KR" altLang="en-US" sz="24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물류서비스를 제공합니다</a:t>
              </a:r>
              <a:r>
                <a:rPr lang="en-US" altLang="ko-KR" sz="24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.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flipH="1">
              <a:off x="430343" y="2135591"/>
              <a:ext cx="986312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국내외 물류 운송에서 보관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하역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물류컨설팅까지 현대글로비스의 경쟁력인 최첨단 물류시스템과</a:t>
              </a:r>
            </a:p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전문 인력의 효율적인 네트워크로 물류사업 전반에 걸친 원스톱 서비스를 제공합니다     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179"/>
          <a:stretch/>
        </p:blipFill>
        <p:spPr>
          <a:xfrm>
            <a:off x="3707240" y="2986088"/>
            <a:ext cx="3271836" cy="2559915"/>
          </a:xfrm>
          <a:prstGeom prst="rect">
            <a:avLst/>
          </a:prstGeom>
        </p:spPr>
      </p:pic>
      <p:sp>
        <p:nvSpPr>
          <p:cNvPr id="417" name="직사각형 416"/>
          <p:cNvSpPr/>
          <p:nvPr/>
        </p:nvSpPr>
        <p:spPr>
          <a:xfrm>
            <a:off x="398010" y="4845036"/>
            <a:ext cx="9859389" cy="2362683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93802" y="5168536"/>
            <a:ext cx="5679795" cy="1738147"/>
            <a:chOff x="893802" y="5168536"/>
            <a:chExt cx="5679795" cy="1738147"/>
          </a:xfrm>
        </p:grpSpPr>
        <p:sp>
          <p:nvSpPr>
            <p:cNvPr id="431" name="TextBox 430"/>
            <p:cNvSpPr txBox="1"/>
            <p:nvPr/>
          </p:nvSpPr>
          <p:spPr>
            <a:xfrm flipH="1">
              <a:off x="893802" y="5217759"/>
              <a:ext cx="1221087" cy="168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ko-KR" altLang="en-US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수출입 물류        </a:t>
              </a:r>
              <a:endParaRPr lang="en-US" altLang="ko-KR" sz="1400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2080"/>
                </a:lnSpc>
              </a:pPr>
              <a:r>
                <a:rPr lang="ko-KR" altLang="en-US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완성차 물류    </a:t>
              </a:r>
              <a:endParaRPr lang="en-US" altLang="ko-KR" sz="1400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2080"/>
                </a:lnSpc>
              </a:pPr>
              <a:r>
                <a:rPr lang="ko-KR" altLang="en-US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부품 물류        </a:t>
              </a:r>
              <a:endParaRPr lang="en-US" altLang="ko-KR" sz="1400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2080"/>
                </a:lnSpc>
              </a:pPr>
              <a:r>
                <a:rPr lang="ko-KR" altLang="en-US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벌크 물류        </a:t>
              </a:r>
              <a:endParaRPr lang="en-US" altLang="ko-KR" sz="1400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2080"/>
                </a:lnSpc>
              </a:pPr>
              <a:r>
                <a:rPr lang="ko-KR" altLang="en-US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일반 물류          </a:t>
              </a:r>
              <a:endParaRPr lang="en-US" altLang="ko-KR" sz="1400" spc="-50" dirty="0">
                <a:solidFill>
                  <a:srgbClr val="FFF9B7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2080"/>
                </a:lnSpc>
              </a:pPr>
              <a:r>
                <a:rPr lang="ko-KR" altLang="en-US" sz="1400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특수 물류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flipH="1">
              <a:off x="2037575" y="5168536"/>
              <a:ext cx="4536022" cy="16769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:   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전 세계 네트워크와 정보시스템을 기반으로 제품의 포장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통관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운송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보관 실시</a:t>
              </a:r>
            </a:p>
            <a:p>
              <a:pPr>
                <a:lnSpc>
                  <a:spcPts val="2080"/>
                </a:lnSpc>
              </a:pP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:    </a:t>
              </a:r>
              <a:r>
                <a:rPr lang="ko-KR" altLang="en-US" sz="1050" spc="-50" dirty="0" err="1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완성차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운송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고객 인도 전 품질 검사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수출 전 치장 업무 및 항만 하역 서비스 수행</a:t>
              </a:r>
            </a:p>
            <a:p>
              <a:pPr>
                <a:lnSpc>
                  <a:spcPts val="2080"/>
                </a:lnSpc>
              </a:pP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:   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조달부품 운송에서 물류기기 임대 등 완성차 생산에 필요한 부품물류 서비스 제공</a:t>
              </a:r>
            </a:p>
            <a:p>
              <a:pPr>
                <a:lnSpc>
                  <a:spcPts val="2080"/>
                </a:lnSpc>
              </a:pP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:    </a:t>
              </a:r>
              <a:r>
                <a:rPr lang="ko-KR" altLang="en-US" sz="1050" spc="-50" dirty="0" err="1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고중량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대형화물 및 해외 기간산업 프로젝트 물류 수행</a:t>
              </a:r>
            </a:p>
            <a:p>
              <a:pPr>
                <a:lnSpc>
                  <a:spcPts val="2080"/>
                </a:lnSpc>
              </a:pP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:   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자동차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철강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화학 등 다양한 산업군의 고객사에게 통합물류 서비스 제공</a:t>
              </a:r>
            </a:p>
            <a:p>
              <a:pPr>
                <a:lnSpc>
                  <a:spcPts val="2080"/>
                </a:lnSpc>
              </a:pP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:    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특수제품</a:t>
              </a:r>
              <a:r>
                <a:rPr lang="en-US" altLang="ko-KR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</a:t>
              </a:r>
              <a:r>
                <a:rPr lang="ko-KR" altLang="en-US" sz="105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군수화물 물류 혁신 및 효율화 지원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19162" y="5021085"/>
            <a:ext cx="2803905" cy="1993567"/>
            <a:chOff x="6619162" y="5021085"/>
            <a:chExt cx="2803905" cy="1993567"/>
          </a:xfrm>
        </p:grpSpPr>
        <p:grpSp>
          <p:nvGrpSpPr>
            <p:cNvPr id="432" name="그룹 431"/>
            <p:cNvGrpSpPr/>
            <p:nvPr/>
          </p:nvGrpSpPr>
          <p:grpSpPr>
            <a:xfrm>
              <a:off x="6834085" y="5021085"/>
              <a:ext cx="2588982" cy="1993567"/>
              <a:chOff x="3107795" y="2829515"/>
              <a:chExt cx="3882281" cy="1795537"/>
            </a:xfrm>
          </p:grpSpPr>
          <p:sp>
            <p:nvSpPr>
              <p:cNvPr id="449" name="TextBox 448"/>
              <p:cNvSpPr txBox="1"/>
              <p:nvPr/>
            </p:nvSpPr>
            <p:spPr>
              <a:xfrm flipH="1">
                <a:off x="3107795" y="2829515"/>
                <a:ext cx="3673251" cy="27720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4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주요 물동량 실적</a:t>
                </a:r>
              </a:p>
            </p:txBody>
          </p:sp>
          <p:grpSp>
            <p:nvGrpSpPr>
              <p:cNvPr id="436" name="그룹 435"/>
              <p:cNvGrpSpPr/>
              <p:nvPr/>
            </p:nvGrpSpPr>
            <p:grpSpPr>
              <a:xfrm>
                <a:off x="4371151" y="3149206"/>
                <a:ext cx="2618925" cy="1475846"/>
                <a:chOff x="4371151" y="3149206"/>
                <a:chExt cx="2618925" cy="1475846"/>
              </a:xfrm>
            </p:grpSpPr>
            <p:sp>
              <p:nvSpPr>
                <p:cNvPr id="438" name="TextBox 437"/>
                <p:cNvSpPr txBox="1"/>
                <p:nvPr/>
              </p:nvSpPr>
              <p:spPr>
                <a:xfrm flipH="1">
                  <a:off x="4371151" y="3149206"/>
                  <a:ext cx="2238496" cy="24948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2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수출입운송</a:t>
                  </a:r>
                </a:p>
              </p:txBody>
            </p:sp>
            <p:cxnSp>
              <p:nvCxnSpPr>
                <p:cNvPr id="439" name="직선 연결선[R] 438"/>
                <p:cNvCxnSpPr/>
                <p:nvPr/>
              </p:nvCxnSpPr>
              <p:spPr>
                <a:xfrm>
                  <a:off x="4426848" y="3402020"/>
                  <a:ext cx="2426363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0" name="TextBox 439"/>
                <p:cNvSpPr txBox="1"/>
                <p:nvPr/>
              </p:nvSpPr>
              <p:spPr>
                <a:xfrm flipH="1">
                  <a:off x="4396531" y="3477249"/>
                  <a:ext cx="771345" cy="22176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해상</a:t>
                  </a:r>
                </a:p>
              </p:txBody>
            </p:sp>
            <p:sp>
              <p:nvSpPr>
                <p:cNvPr id="441" name="직사각형 440"/>
                <p:cNvSpPr/>
                <p:nvPr/>
              </p:nvSpPr>
              <p:spPr>
                <a:xfrm>
                  <a:off x="4707343" y="3662808"/>
                  <a:ext cx="1870853" cy="3326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ko-KR" sz="1800" dirty="0">
                      <a:solidFill>
                        <a:srgbClr val="FFF9B7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0"/>
                    </a:rPr>
                    <a:t>564,409</a:t>
                  </a:r>
                  <a:endParaRPr lang="ko-KR" altLang="en-US" sz="18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endParaRPr>
                </a:p>
              </p:txBody>
            </p:sp>
            <p:sp>
              <p:nvSpPr>
                <p:cNvPr id="442" name="직사각형 441"/>
                <p:cNvSpPr/>
                <p:nvPr/>
              </p:nvSpPr>
              <p:spPr>
                <a:xfrm>
                  <a:off x="5195868" y="4292408"/>
                  <a:ext cx="1497746" cy="3326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ko-KR" sz="1800" dirty="0">
                      <a:solidFill>
                        <a:srgbClr val="FFF9B7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0"/>
                    </a:rPr>
                    <a:t>64,853</a:t>
                  </a:r>
                  <a:endParaRPr lang="ko-KR" altLang="en-US" sz="18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endParaRPr>
                </a:p>
              </p:txBody>
            </p:sp>
            <p:sp>
              <p:nvSpPr>
                <p:cNvPr id="443" name="TextBox 442"/>
                <p:cNvSpPr txBox="1"/>
                <p:nvPr/>
              </p:nvSpPr>
              <p:spPr>
                <a:xfrm flipH="1">
                  <a:off x="4396529" y="4078239"/>
                  <a:ext cx="771342" cy="22176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항공</a:t>
                  </a:r>
                </a:p>
              </p:txBody>
            </p:sp>
            <p:cxnSp>
              <p:nvCxnSpPr>
                <p:cNvPr id="444" name="직선 연결선[R] 443"/>
                <p:cNvCxnSpPr/>
                <p:nvPr/>
              </p:nvCxnSpPr>
              <p:spPr>
                <a:xfrm>
                  <a:off x="4488535" y="3981727"/>
                  <a:ext cx="2426363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직선 연결선[R] 444"/>
                <p:cNvCxnSpPr/>
                <p:nvPr/>
              </p:nvCxnSpPr>
              <p:spPr>
                <a:xfrm>
                  <a:off x="4488536" y="4607700"/>
                  <a:ext cx="2426363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6" name="TextBox 445"/>
                <p:cNvSpPr txBox="1"/>
                <p:nvPr/>
              </p:nvSpPr>
              <p:spPr>
                <a:xfrm flipH="1">
                  <a:off x="5944741" y="3753881"/>
                  <a:ext cx="1045335" cy="22176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r"/>
                  <a:r>
                    <a:rPr lang="en-US" altLang="ko-KR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TEU</a:t>
                  </a:r>
                  <a:endParaRPr lang="ko-KR" altLang="en-US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endParaRPr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 flipH="1">
                  <a:off x="6467408" y="4373983"/>
                  <a:ext cx="469771" cy="22176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r"/>
                  <a:r>
                    <a:rPr lang="ko-KR" altLang="en-US" sz="1000" spc="-50" dirty="0">
                      <a:solidFill>
                        <a:schemeClr val="bg1"/>
                      </a:solidFill>
                      <a:latin typeface="현대산스 Text" panose="020B0600000101010101" pitchFamily="50" charset="-127"/>
                      <a:ea typeface="현대산스 Text" panose="020B0600000101010101" pitchFamily="50" charset="-127"/>
                      <a:cs typeface="나눔바른고딕" charset="-127"/>
                    </a:rPr>
                    <a:t>톤</a:t>
                  </a:r>
                </a:p>
              </p:txBody>
            </p:sp>
          </p:grpSp>
        </p:grpSp>
        <p:cxnSp>
          <p:nvCxnSpPr>
            <p:cNvPr id="47" name="직선 연결선[R] 46"/>
            <p:cNvCxnSpPr>
              <a:cxnSpLocks/>
            </p:cNvCxnSpPr>
            <p:nvPr/>
          </p:nvCxnSpPr>
          <p:spPr>
            <a:xfrm>
              <a:off x="6619162" y="5374183"/>
              <a:ext cx="2712634" cy="1852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0343" y="2986088"/>
            <a:ext cx="3288146" cy="185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9D026C0A-BE46-413A-A6E1-7511E1E6988E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6EAC1DA-35E7-4F7C-975E-CD3A33AEF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6C891D-B12B-4B08-9C13-E524AF95C665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BUSINESS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물류 사업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970B164-CA66-4D3E-9377-5E435E9763B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150" y="5058930"/>
            <a:ext cx="247897" cy="247897"/>
          </a:xfrm>
          <a:prstGeom prst="rect">
            <a:avLst/>
          </a:prstGeom>
        </p:spPr>
      </p:pic>
      <p:sp>
        <p:nvSpPr>
          <p:cNvPr id="12" name="AutoShape 4">
            <a:extLst>
              <a:ext uri="{FF2B5EF4-FFF2-40B4-BE49-F238E27FC236}">
                <a16:creationId xmlns:a16="http://schemas.microsoft.com/office/drawing/2014/main" id="{9B3A49B0-D655-46C4-8F53-96D9CF898B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2713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3" name="그림 62" descr="텍스트이(가) 표시된 사진&#10;&#10;자동 생성된 설명">
            <a:extLst>
              <a:ext uri="{FF2B5EF4-FFF2-40B4-BE49-F238E27FC236}">
                <a16:creationId xmlns:a16="http://schemas.microsoft.com/office/drawing/2014/main" id="{CC7ADB88-211E-4F12-9E29-4CB909F03B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498"/>
                    </a14:imgEffect>
                    <a14:imgEffect>
                      <a14:saturation sat="217000"/>
                    </a14:imgEffect>
                    <a14:imgEffect>
                      <a14:brightnessContrast bright="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1133" y="5621159"/>
            <a:ext cx="450253" cy="437569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4B2300-CC0C-4214-82CF-8BC5F474A6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17000"/>
                    </a14:imgEffect>
                    <a14:imgEffect>
                      <a14:brightnessContrast bright="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7660" y="6475161"/>
            <a:ext cx="435016" cy="42276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A56CC0B-9DF9-4D43-87B2-2FF376F6906D}"/>
              </a:ext>
            </a:extLst>
          </p:cNvPr>
          <p:cNvSpPr/>
          <p:nvPr/>
        </p:nvSpPr>
        <p:spPr>
          <a:xfrm>
            <a:off x="6785476" y="5486126"/>
            <a:ext cx="720224" cy="720224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49A292F-62A4-40F9-8F71-85520840BB1E}"/>
              </a:ext>
            </a:extLst>
          </p:cNvPr>
          <p:cNvSpPr/>
          <p:nvPr/>
        </p:nvSpPr>
        <p:spPr>
          <a:xfrm>
            <a:off x="6846170" y="5545614"/>
            <a:ext cx="606140" cy="606140"/>
          </a:xfrm>
          <a:prstGeom prst="ellipse">
            <a:avLst/>
          </a:prstGeom>
          <a:noFill/>
          <a:ln w="12700">
            <a:solidFill>
              <a:schemeClr val="accent6">
                <a:lumMod val="20000"/>
                <a:lumOff val="8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FAC79D8-1C29-4D4A-A6B5-3FEC14517BF6}"/>
              </a:ext>
            </a:extLst>
          </p:cNvPr>
          <p:cNvSpPr/>
          <p:nvPr/>
        </p:nvSpPr>
        <p:spPr>
          <a:xfrm>
            <a:off x="6788452" y="6351563"/>
            <a:ext cx="720224" cy="720224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67BB5E7-955B-42DA-B9C5-1D19214FDA4C}"/>
              </a:ext>
            </a:extLst>
          </p:cNvPr>
          <p:cNvSpPr/>
          <p:nvPr/>
        </p:nvSpPr>
        <p:spPr>
          <a:xfrm>
            <a:off x="6849146" y="6411051"/>
            <a:ext cx="606140" cy="606140"/>
          </a:xfrm>
          <a:prstGeom prst="ellipse">
            <a:avLst/>
          </a:prstGeom>
          <a:noFill/>
          <a:ln w="12700">
            <a:solidFill>
              <a:schemeClr val="accent6">
                <a:lumMod val="20000"/>
                <a:lumOff val="8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야외, 하늘, 차량, 육상 차량이(가) 표시된 사진&#10;&#10;자동 생성된 설명">
            <a:extLst>
              <a:ext uri="{FF2B5EF4-FFF2-40B4-BE49-F238E27FC236}">
                <a16:creationId xmlns:a16="http://schemas.microsoft.com/office/drawing/2014/main" id="{AC44AB2C-0600-5E6A-904A-AF494630EC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1737" y="2986088"/>
            <a:ext cx="3271836" cy="186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3425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071BF98-72A5-9D48-0B94-747B1D4D99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466358" y="866168"/>
            <a:ext cx="9814217" cy="20628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2215"/>
          <a:stretch/>
        </p:blipFill>
        <p:spPr>
          <a:xfrm>
            <a:off x="313958" y="713767"/>
            <a:ext cx="10058400" cy="481755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11598" y="708797"/>
            <a:ext cx="9863121" cy="426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2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22" name="그림 21" descr="교통, 선박, 물, 배이(가) 표시된 사진&#10;&#10;자동 생성된 설명">
            <a:extLst>
              <a:ext uri="{FF2B5EF4-FFF2-40B4-BE49-F238E27FC236}">
                <a16:creationId xmlns:a16="http://schemas.microsoft.com/office/drawing/2014/main" id="{D96F2EB3-5302-3488-A0CF-15CF88E87C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39" y="2961850"/>
            <a:ext cx="6734782" cy="4239051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11598" y="686072"/>
            <a:ext cx="9863121" cy="45719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24378" y="1207474"/>
            <a:ext cx="2580243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SHIPPING</a:t>
            </a:r>
            <a:r>
              <a:rPr lang="ko-KR" altLang="en-US" sz="1800" b="1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 </a:t>
            </a:r>
            <a:r>
              <a:rPr lang="en-US" altLang="ko-KR" sz="1800" dirty="0">
                <a:solidFill>
                  <a:srgbClr val="00B4E0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  <a:cs typeface="나눔바른고딕" charset="0"/>
              </a:rPr>
              <a:t>BUSINESS</a:t>
            </a:r>
            <a:endParaRPr lang="ko-KR" altLang="en-US" sz="1800" dirty="0">
              <a:solidFill>
                <a:srgbClr val="00B4E0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  <a:cs typeface="나눔바른고딕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30343" y="1680030"/>
            <a:ext cx="9863120" cy="1009559"/>
            <a:chOff x="430343" y="1680030"/>
            <a:chExt cx="9863120" cy="1009559"/>
          </a:xfrm>
        </p:grpSpPr>
        <p:sp>
          <p:nvSpPr>
            <p:cNvPr id="50" name="TextBox 49"/>
            <p:cNvSpPr txBox="1"/>
            <p:nvPr/>
          </p:nvSpPr>
          <p:spPr>
            <a:xfrm flipH="1">
              <a:off x="430343" y="1680030"/>
              <a:ext cx="986312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전세계를 항해하는 대한민국 대표 선사로</a:t>
              </a:r>
              <a:r>
                <a:rPr lang="en-US" altLang="ko-KR" sz="24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24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글로벌 해운시장을 리딩하고 있습니다</a:t>
              </a:r>
              <a:r>
                <a:rPr lang="en-US" altLang="ko-KR" sz="2400" spc="-150" dirty="0">
                  <a:solidFill>
                    <a:srgbClr val="0079C5"/>
                  </a:solidFill>
                  <a:latin typeface="현대산스 Text Bold" panose="020B0600000101010101" pitchFamily="50" charset="-127"/>
                  <a:ea typeface="현대산스 Text Bold" panose="020B0600000101010101" pitchFamily="50" charset="-127"/>
                  <a:cs typeface="나눔바른고딕" charset="-127"/>
                </a:rPr>
                <a:t>.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flipH="1">
              <a:off x="430343" y="2135591"/>
              <a:ext cx="986312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완성차와 중고차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건설장비 운송에서 철광석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석탄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원유 등 벌크운송까지</a:t>
              </a:r>
            </a:p>
            <a:p>
              <a:pPr algn="ctr">
                <a:lnSpc>
                  <a:spcPts val="182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현대글로비스는 전 세계에 다양한 화물을 운송하며 고객을 만족시키고 있습니다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.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1264849" y="3356034"/>
            <a:ext cx="2976411" cy="791431"/>
            <a:chOff x="2497310" y="6479140"/>
            <a:chExt cx="2429839" cy="523220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2497310" y="6579886"/>
              <a:ext cx="2429839" cy="324454"/>
            </a:xfrm>
            <a:prstGeom prst="round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latin typeface="현대산스 Text" panose="020B0600000101010101" pitchFamily="50" charset="-127"/>
                <a:ea typeface="현대산스 Text" panose="020B0600000101010101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 flipH="1">
              <a:off x="2576491" y="6586861"/>
              <a:ext cx="15981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-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자동차 운반선  </a:t>
              </a:r>
              <a:r>
                <a:rPr lang="en-US" altLang="ko-KR" sz="1400" spc="-10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|</a:t>
              </a:r>
              <a:r>
                <a:rPr lang="ko-KR" altLang="en-US" sz="1400" spc="-10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 </a:t>
              </a:r>
              <a:r>
                <a:rPr lang="en-US" altLang="ko-KR" sz="1400" spc="-10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81</a:t>
              </a:r>
              <a:r>
                <a:rPr lang="ko-KR" altLang="en-US" sz="1400" spc="-10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척</a:t>
              </a:r>
              <a:endParaRPr lang="ko-KR" altLang="en-US" sz="1400" spc="-100" dirty="0">
                <a:solidFill>
                  <a:schemeClr val="accent4">
                    <a:lumMod val="40000"/>
                    <a:lumOff val="6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flipH="1">
              <a:off x="3804129" y="6479140"/>
              <a:ext cx="111600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-100" dirty="0" err="1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벌크</a:t>
              </a:r>
              <a:r>
                <a:rPr lang="ko-KR" altLang="en-US" sz="1400" spc="-1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운반선  </a:t>
              </a:r>
              <a:r>
                <a:rPr lang="en-US" altLang="ko-KR" sz="1400" spc="-10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|</a:t>
              </a:r>
              <a:r>
                <a:rPr lang="ko-KR" altLang="en-US" sz="1400" spc="-10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 </a:t>
              </a:r>
              <a:r>
                <a:rPr lang="en-US" altLang="ko-KR" sz="1400" spc="-10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35</a:t>
              </a:r>
              <a:r>
                <a:rPr lang="ko-KR" altLang="en-US" sz="1400" spc="-10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척</a:t>
              </a:r>
              <a:endParaRPr lang="ko-KR" altLang="en-US" sz="1400" spc="-100" dirty="0">
                <a:solidFill>
                  <a:schemeClr val="accent4">
                    <a:lumMod val="40000"/>
                    <a:lumOff val="60000"/>
                  </a:schemeClr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</p:grpSp>
      <p:cxnSp>
        <p:nvCxnSpPr>
          <p:cNvPr id="121" name="직선 연결선[R] 120"/>
          <p:cNvCxnSpPr>
            <a:cxnSpLocks/>
          </p:cNvCxnSpPr>
          <p:nvPr/>
        </p:nvCxnSpPr>
        <p:spPr>
          <a:xfrm flipH="1">
            <a:off x="1287268" y="6621446"/>
            <a:ext cx="53859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그림 1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963" y="1032574"/>
            <a:ext cx="341527" cy="442132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127119" y="2961850"/>
            <a:ext cx="3153456" cy="4239051"/>
          </a:xfrm>
          <a:prstGeom prst="rect">
            <a:avLst/>
          </a:prstGeom>
          <a:solidFill>
            <a:srgbClr val="007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149121" y="3356034"/>
            <a:ext cx="3153754" cy="1826407"/>
            <a:chOff x="7209271" y="3201290"/>
            <a:chExt cx="3153754" cy="1826407"/>
          </a:xfrm>
        </p:grpSpPr>
        <p:sp>
          <p:nvSpPr>
            <p:cNvPr id="36" name="TextBox 35"/>
            <p:cNvSpPr txBox="1"/>
            <p:nvPr/>
          </p:nvSpPr>
          <p:spPr>
            <a:xfrm flipH="1">
              <a:off x="7209271" y="3201290"/>
              <a:ext cx="2346942" cy="3424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ko-KR" altLang="en-US" sz="1400" b="1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■  </a:t>
              </a:r>
              <a:r>
                <a:rPr lang="ko-KR" altLang="en-US" sz="1400" b="1" spc="-50" dirty="0" err="1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완성차</a:t>
              </a:r>
              <a:r>
                <a:rPr lang="en-US" altLang="ko-KR" sz="1400" b="1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/</a:t>
              </a:r>
              <a:r>
                <a:rPr lang="ko-KR" altLang="en-US" sz="1400" b="1" spc="-50" dirty="0">
                  <a:solidFill>
                    <a:srgbClr val="FFF9B7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특수화물 운송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7324396" y="3570247"/>
              <a:ext cx="3038629" cy="14574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altLang="ko-KR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PCTC(</a:t>
              </a:r>
              <a:r>
                <a:rPr lang="ko-KR" altLang="en-US" sz="1100" spc="-50" dirty="0" err="1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완성차</a:t>
              </a: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운반선</a:t>
              </a:r>
              <a:r>
                <a:rPr lang="en-US" altLang="ko-KR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)</a:t>
              </a: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를 이용</a:t>
              </a:r>
              <a:r>
                <a:rPr lang="en-US" altLang="ko-KR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본사와 해외 네트워크 </a:t>
              </a:r>
              <a:endPara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1780"/>
                </a:lnSpc>
              </a:pP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간 효율적인 업무 협력을 통해 전 세계를 아우르는 다양한</a:t>
              </a:r>
              <a:endPara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1780"/>
                </a:lnSpc>
              </a:pP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항로를 개발하고 고객만족을 극대화합니다</a:t>
              </a:r>
              <a:r>
                <a:rPr lang="en-US" altLang="ko-KR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.</a:t>
              </a:r>
              <a:endPara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1780"/>
                </a:lnSpc>
              </a:pPr>
              <a:r>
                <a:rPr lang="ko-KR" altLang="en-US" sz="1100" spc="-50" dirty="0" err="1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현대글로비스는</a:t>
              </a: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</a:t>
              </a:r>
              <a:r>
                <a:rPr lang="en-US" altLang="ko-KR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GM, </a:t>
              </a: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폭스바겐</a:t>
              </a:r>
              <a:r>
                <a:rPr lang="en-US" altLang="ko-KR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</a:t>
              </a: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포드</a:t>
              </a:r>
              <a:r>
                <a:rPr lang="en-US" altLang="ko-KR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, BMW</a:t>
              </a: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를 비롯해 다양한 글로벌 </a:t>
              </a:r>
              <a:r>
                <a:rPr lang="ko-KR" altLang="en-US" sz="1100" spc="-50" dirty="0" err="1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완성차</a:t>
              </a: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 브랜드와 운송계약을 맺고 있으며</a:t>
              </a:r>
              <a:endParaRPr lang="en-US" altLang="ko-KR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  <a:p>
              <a:pPr>
                <a:lnSpc>
                  <a:spcPts val="1780"/>
                </a:lnSpc>
              </a:pP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건설용 중장비</a:t>
              </a:r>
              <a:r>
                <a:rPr lang="en-US" altLang="ko-KR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버스</a:t>
              </a:r>
              <a:r>
                <a:rPr lang="en-US" altLang="ko-KR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, </a:t>
              </a:r>
              <a:r>
                <a: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전동차 등도 운송하고 있습니다</a:t>
              </a:r>
              <a:r>
                <a:rPr lang="en-US" altLang="ko-KR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rPr>
                <a:t>.</a:t>
              </a:r>
              <a:endParaRPr lang="ko-KR" altLang="en-US" sz="1100" spc="-50" dirty="0">
                <a:solidFill>
                  <a:schemeClr val="bg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58817" y="5342226"/>
            <a:ext cx="3138709" cy="1279220"/>
            <a:chOff x="7218967" y="5187482"/>
            <a:chExt cx="3138709" cy="1279220"/>
          </a:xfrm>
        </p:grpSpPr>
        <p:grpSp>
          <p:nvGrpSpPr>
            <p:cNvPr id="10" name="그룹 9"/>
            <p:cNvGrpSpPr/>
            <p:nvPr/>
          </p:nvGrpSpPr>
          <p:grpSpPr>
            <a:xfrm>
              <a:off x="7218967" y="5392362"/>
              <a:ext cx="3138709" cy="1074340"/>
              <a:chOff x="7218967" y="5392362"/>
              <a:chExt cx="3138709" cy="1074340"/>
            </a:xfrm>
          </p:grpSpPr>
          <p:sp>
            <p:nvSpPr>
              <p:cNvPr id="74" name="TextBox 73"/>
              <p:cNvSpPr txBox="1"/>
              <p:nvPr/>
            </p:nvSpPr>
            <p:spPr>
              <a:xfrm flipH="1">
                <a:off x="7218967" y="5392362"/>
                <a:ext cx="1221087" cy="3424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080"/>
                  </a:lnSpc>
                </a:pPr>
                <a:r>
                  <a:rPr lang="ko-KR" altLang="en-US" sz="1400" b="1" spc="-5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■  벌크 운송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 flipH="1">
                <a:off x="7428176" y="5701749"/>
                <a:ext cx="2929500" cy="7649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1780"/>
                  </a:lnSpc>
                </a:pPr>
                <a:r>
                  <a:rPr lang="ko-KR" altLang="en-US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풍부한 노하우로 철광석</a:t>
                </a:r>
                <a:r>
                  <a:rPr lang="en-US" altLang="ko-KR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r>
                  <a:rPr lang="ko-KR" altLang="en-US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석탄</a:t>
                </a:r>
                <a:r>
                  <a:rPr lang="en-US" altLang="ko-KR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, </a:t>
                </a:r>
                <a:r>
                  <a:rPr lang="ko-KR" altLang="en-US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원유 등의 각 해상운송 화물에 적합한 최적의 물류서비스를 제공함으로써 </a:t>
                </a:r>
              </a:p>
              <a:p>
                <a:pPr>
                  <a:lnSpc>
                    <a:spcPts val="1780"/>
                  </a:lnSpc>
                </a:pPr>
                <a:r>
                  <a:rPr lang="ko-KR" altLang="en-US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고객의 요구에 선제적으로 대응합니다</a:t>
                </a:r>
                <a:r>
                  <a:rPr lang="en-US" altLang="ko-KR" sz="11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.</a:t>
                </a:r>
                <a:endParaRPr lang="ko-KR" altLang="en-US" sz="1100" spc="-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</p:grpSp>
        <p:cxnSp>
          <p:nvCxnSpPr>
            <p:cNvPr id="41" name="직선 연결선[R] 40"/>
            <p:cNvCxnSpPr/>
            <p:nvPr/>
          </p:nvCxnSpPr>
          <p:spPr>
            <a:xfrm>
              <a:off x="7428176" y="5187482"/>
              <a:ext cx="2671596" cy="0"/>
            </a:xfrm>
            <a:prstGeom prst="line">
              <a:avLst/>
            </a:prstGeom>
            <a:ln>
              <a:solidFill>
                <a:srgbClr val="00B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3609759" y="5495114"/>
            <a:ext cx="1533387" cy="1414580"/>
            <a:chOff x="708723" y="4923400"/>
            <a:chExt cx="1533387" cy="1414580"/>
          </a:xfrm>
        </p:grpSpPr>
        <p:grpSp>
          <p:nvGrpSpPr>
            <p:cNvPr id="92" name="그룹 91"/>
            <p:cNvGrpSpPr/>
            <p:nvPr/>
          </p:nvGrpSpPr>
          <p:grpSpPr>
            <a:xfrm>
              <a:off x="709146" y="4923400"/>
              <a:ext cx="1532964" cy="613260"/>
              <a:chOff x="2468689" y="2498364"/>
              <a:chExt cx="1933277" cy="1084346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2468689" y="2875249"/>
                <a:ext cx="1663266" cy="707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0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317</a:t>
                </a:r>
                <a:r>
                  <a:rPr lang="ko-KR" altLang="en-US" sz="1800" b="1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 </a:t>
                </a:r>
                <a:r>
                  <a:rPr lang="ko-KR" altLang="en-US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만대</a:t>
                </a:r>
                <a:endParaRPr lang="ko-KR" altLang="en-US" sz="10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 flipH="1">
                <a:off x="2468689" y="2498364"/>
                <a:ext cx="1933277" cy="5442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400" spc="-100" dirty="0" err="1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완성차</a:t>
                </a:r>
                <a:r>
                  <a:rPr lang="ko-KR" altLang="en-US" sz="1400" spc="-1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</a:t>
                </a:r>
                <a:r>
                  <a:rPr lang="ko-KR" altLang="en-US" sz="1400" spc="-100" dirty="0">
                    <a:solidFill>
                      <a:prstClr val="white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운송</a:t>
                </a:r>
                <a:endParaRPr lang="ko-KR" altLang="en-US" sz="1400" spc="-50" dirty="0">
                  <a:solidFill>
                    <a:prstClr val="white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708723" y="5534153"/>
              <a:ext cx="633677" cy="803827"/>
              <a:chOff x="708723" y="5534153"/>
              <a:chExt cx="633677" cy="803827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8723" y="5704303"/>
                <a:ext cx="633677" cy="633677"/>
              </a:xfrm>
              <a:prstGeom prst="rect">
                <a:avLst/>
              </a:prstGeom>
            </p:spPr>
          </p:pic>
          <p:pic>
            <p:nvPicPr>
              <p:cNvPr id="125" name="그림 124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" r="-1736" b="46362"/>
              <a:stretch/>
            </p:blipFill>
            <p:spPr>
              <a:xfrm>
                <a:off x="1007530" y="5534153"/>
                <a:ext cx="36064" cy="240848"/>
              </a:xfrm>
              <a:prstGeom prst="rect">
                <a:avLst/>
              </a:prstGeom>
            </p:spPr>
          </p:pic>
        </p:grpSp>
      </p:grpSp>
      <p:grpSp>
        <p:nvGrpSpPr>
          <p:cNvPr id="9" name="그룹 8"/>
          <p:cNvGrpSpPr/>
          <p:nvPr/>
        </p:nvGrpSpPr>
        <p:grpSpPr>
          <a:xfrm>
            <a:off x="5781528" y="5530262"/>
            <a:ext cx="2282878" cy="1384937"/>
            <a:chOff x="3270598" y="4953043"/>
            <a:chExt cx="2282878" cy="1384937"/>
          </a:xfrm>
        </p:grpSpPr>
        <p:grpSp>
          <p:nvGrpSpPr>
            <p:cNvPr id="95" name="그룹 94"/>
            <p:cNvGrpSpPr/>
            <p:nvPr/>
          </p:nvGrpSpPr>
          <p:grpSpPr>
            <a:xfrm>
              <a:off x="3468510" y="4953043"/>
              <a:ext cx="2084966" cy="577579"/>
              <a:chOff x="2574125" y="554570"/>
              <a:chExt cx="2629429" cy="804667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2574125" y="844694"/>
                <a:ext cx="2629429" cy="514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rgbClr val="FFF9B7"/>
                    </a:solidFill>
                    <a:latin typeface="타이포_팩토리 B" panose="02020503020101020101" pitchFamily="18" charset="-127"/>
                    <a:ea typeface="타이포_팩토리 B" panose="02020503020101020101" pitchFamily="18" charset="-127"/>
                    <a:cs typeface="나눔바른고딕" charset="0"/>
                  </a:rPr>
                  <a:t>116</a:t>
                </a:r>
                <a:r>
                  <a:rPr lang="ko-KR" altLang="en-US" sz="900" spc="-50">
                    <a:solidFill>
                      <a:prstClr val="white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</a:t>
                </a:r>
                <a:r>
                  <a:rPr lang="ko-KR" altLang="en-US" sz="9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척</a:t>
                </a:r>
                <a:endParaRPr lang="ko-KR" altLang="en-US" sz="105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flipH="1">
                <a:off x="2589742" y="554570"/>
                <a:ext cx="1045445" cy="4287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400" spc="-1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선대 현황</a:t>
                </a: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0598" y="5704303"/>
              <a:ext cx="633677" cy="633677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9D2C92-1E5A-4567-A828-F8B3D0F15696}"/>
              </a:ext>
            </a:extLst>
          </p:cNvPr>
          <p:cNvGrpSpPr/>
          <p:nvPr/>
        </p:nvGrpSpPr>
        <p:grpSpPr>
          <a:xfrm>
            <a:off x="4440036" y="229813"/>
            <a:ext cx="2532035" cy="388686"/>
            <a:chOff x="4995863" y="243207"/>
            <a:chExt cx="2532035" cy="388686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F7EBE7D-2BD9-45D5-A19B-5E9940478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11" y="243207"/>
              <a:ext cx="1327934" cy="109546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58389F-8CA7-42B5-8BB4-77C0BBC98860}"/>
                </a:ext>
              </a:extLst>
            </p:cNvPr>
            <p:cNvSpPr txBox="1"/>
            <p:nvPr/>
          </p:nvSpPr>
          <p:spPr>
            <a:xfrm flipH="1">
              <a:off x="4995863" y="401061"/>
              <a:ext cx="253203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BUSINESS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OVERVIEW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: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 </a:t>
              </a:r>
              <a:r>
                <a:rPr lang="ko-KR" altLang="en-US" sz="900" dirty="0">
                  <a:solidFill>
                    <a:srgbClr val="002060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0"/>
                </a:rPr>
                <a:t>해운 사업</a:t>
              </a:r>
              <a:endParaRPr lang="en-US" altLang="ko-KR" sz="900" dirty="0">
                <a:solidFill>
                  <a:srgbClr val="002060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  <a:cs typeface="나눔바른고딕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C6AA93-1CC8-CD19-93C5-9928D5DF5F82}"/>
              </a:ext>
            </a:extLst>
          </p:cNvPr>
          <p:cNvGrpSpPr/>
          <p:nvPr/>
        </p:nvGrpSpPr>
        <p:grpSpPr>
          <a:xfrm>
            <a:off x="4693256" y="5500047"/>
            <a:ext cx="1908632" cy="1430659"/>
            <a:chOff x="1882647" y="4913151"/>
            <a:chExt cx="1908632" cy="143065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DD5005A-B1E9-CFAB-EF56-5812702AED2E}"/>
                </a:ext>
              </a:extLst>
            </p:cNvPr>
            <p:cNvGrpSpPr/>
            <p:nvPr/>
          </p:nvGrpSpPr>
          <p:grpSpPr>
            <a:xfrm>
              <a:off x="1882647" y="4913151"/>
              <a:ext cx="1908632" cy="623513"/>
              <a:chOff x="2279624" y="2480236"/>
              <a:chExt cx="2407045" cy="110247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5069B0E-B8FA-F5E4-8DD7-C8882EDB0D46}"/>
                  </a:ext>
                </a:extLst>
              </p:cNvPr>
              <p:cNvSpPr/>
              <p:nvPr/>
            </p:nvSpPr>
            <p:spPr>
              <a:xfrm>
                <a:off x="2288210" y="2875248"/>
                <a:ext cx="2398459" cy="707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000" dirty="0">
                    <a:solidFill>
                      <a:srgbClr val="FFF9B7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4,045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0"/>
                  </a:rPr>
                  <a:t> </a:t>
                </a:r>
                <a:r>
                  <a:rPr lang="ko-KR" altLang="en-US" sz="1000" spc="-5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만톤</a:t>
                </a:r>
                <a:endParaRPr lang="ko-KR" altLang="en-US" sz="1000" dirty="0">
                  <a:solidFill>
                    <a:schemeClr val="bg1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B57347-7CAD-6ABF-3878-21FA079554E3}"/>
                  </a:ext>
                </a:extLst>
              </p:cNvPr>
              <p:cNvSpPr txBox="1"/>
              <p:nvPr/>
            </p:nvSpPr>
            <p:spPr>
              <a:xfrm flipH="1">
                <a:off x="2279624" y="2480236"/>
                <a:ext cx="2139877" cy="5441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400" spc="-100" dirty="0" err="1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벌크</a:t>
                </a:r>
                <a:r>
                  <a:rPr lang="ko-KR" altLang="en-US" sz="1400" spc="-100" dirty="0">
                    <a:solidFill>
                      <a:schemeClr val="bg1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 해상 </a:t>
                </a:r>
                <a:r>
                  <a:rPr lang="ko-KR" altLang="en-US" sz="1400" spc="-100" dirty="0">
                    <a:solidFill>
                      <a:prstClr val="white"/>
                    </a:solidFill>
                    <a:latin typeface="현대산스 Text" panose="020B0600000101010101" pitchFamily="50" charset="-127"/>
                    <a:ea typeface="현대산스 Text" panose="020B0600000101010101" pitchFamily="50" charset="-127"/>
                    <a:cs typeface="나눔바른고딕" charset="-127"/>
                  </a:rPr>
                  <a:t>운송 </a:t>
                </a:r>
                <a:endParaRPr lang="ko-KR" altLang="en-US" sz="1050" spc="-50" dirty="0">
                  <a:solidFill>
                    <a:prstClr val="white"/>
                  </a:solidFill>
                  <a:latin typeface="현대산스 Text" panose="020B0600000101010101" pitchFamily="50" charset="-127"/>
                  <a:ea typeface="현대산스 Text" panose="020B0600000101010101" pitchFamily="50" charset="-127"/>
                  <a:cs typeface="나눔바른고딕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103C12D-772A-B216-0E84-F298CDA4C1FB}"/>
                </a:ext>
              </a:extLst>
            </p:cNvPr>
            <p:cNvGrpSpPr/>
            <p:nvPr/>
          </p:nvGrpSpPr>
          <p:grpSpPr>
            <a:xfrm>
              <a:off x="1890519" y="5534154"/>
              <a:ext cx="636624" cy="809656"/>
              <a:chOff x="1890519" y="5534154"/>
              <a:chExt cx="636624" cy="80965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951805A-687B-EE55-D6F6-E0624F57A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90519" y="5707186"/>
                <a:ext cx="636624" cy="636624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B70611F-EBF9-91C8-FE12-AF2EC15CBA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" r="-1736" b="46362"/>
              <a:stretch/>
            </p:blipFill>
            <p:spPr>
              <a:xfrm>
                <a:off x="2190799" y="5534154"/>
                <a:ext cx="36064" cy="240848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625B3B6-2D6F-DEE0-AA1E-BB964209EE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-1736" b="46362"/>
          <a:stretch/>
        </p:blipFill>
        <p:spPr>
          <a:xfrm>
            <a:off x="6137982" y="6097587"/>
            <a:ext cx="36064" cy="2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4416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나눔바른고딕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나눔바른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나눔바른고딕"/>
        <a:font script="Hebr" typeface="나눔바른고딕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나눔바른고딕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나눔바른고딕"/>
        <a:font script="Hebr" typeface="나눔바른고딕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나눔바른고딕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9FB5FF-09E9-4011-91A3-5683206A9CCE}">
  <ds:schemaRefs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00647D9-8476-4EFF-B87D-285781B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2F4B0D-F036-43DA-B6E5-4490D96FB0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20830</TotalTime>
  <Words>2378</Words>
  <Application>Microsoft Office PowerPoint</Application>
  <PresentationFormat>사용자 지정</PresentationFormat>
  <Paragraphs>482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현대산스 Head Light</vt:lpstr>
      <vt:lpstr>Microsoft GothicNeo</vt:lpstr>
      <vt:lpstr>나눔바른고딕 Light</vt:lpstr>
      <vt:lpstr>현대산스 Text</vt:lpstr>
      <vt:lpstr>나눔바른고딕</vt:lpstr>
      <vt:lpstr>타이포_팩토리 B</vt:lpstr>
      <vt:lpstr>현대산스 Text Medium</vt:lpstr>
      <vt:lpstr>현대하모니 B</vt:lpstr>
      <vt:lpstr>현대하모니 M</vt:lpstr>
      <vt:lpstr>현대산스 Text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Jeong-Won</cp:lastModifiedBy>
  <cp:revision>1705</cp:revision>
  <cp:lastPrinted>2023-05-18T11:19:49Z</cp:lastPrinted>
  <dcterms:created xsi:type="dcterms:W3CDTF">2017-06-18T11:29:55Z</dcterms:created>
  <dcterms:modified xsi:type="dcterms:W3CDTF">2023-06-13T00:43:22Z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3fda7ce-6156-4e79-840a-31239bced759_Enabled">
    <vt:lpwstr>true</vt:lpwstr>
  </property>
  <property fmtid="{D5CDD505-2E9C-101B-9397-08002B2CF9AE}" pid="3" name="MSIP_Label_33fda7ce-6156-4e79-840a-31239bced759_SetDate">
    <vt:lpwstr>2020-08-18T02:05:19Z</vt:lpwstr>
  </property>
  <property fmtid="{D5CDD505-2E9C-101B-9397-08002B2CF9AE}" pid="4" name="MSIP_Label_33fda7ce-6156-4e79-840a-31239bced759_Method">
    <vt:lpwstr>Privileged</vt:lpwstr>
  </property>
  <property fmtid="{D5CDD505-2E9C-101B-9397-08002B2CF9AE}" pid="5" name="MSIP_Label_33fda7ce-6156-4e79-840a-31239bced759_Name">
    <vt:lpwstr>일반문서(비암호화)</vt:lpwstr>
  </property>
  <property fmtid="{D5CDD505-2E9C-101B-9397-08002B2CF9AE}" pid="6" name="MSIP_Label_33fda7ce-6156-4e79-840a-31239bced759_SiteId">
    <vt:lpwstr>f9ac8ad9-9c79-4fb4-be57-986d607ad407</vt:lpwstr>
  </property>
  <property fmtid="{D5CDD505-2E9C-101B-9397-08002B2CF9AE}" pid="7" name="MSIP_Label_33fda7ce-6156-4e79-840a-31239bced759_ActionId">
    <vt:lpwstr>7ba4ffa5-5f95-4032-8ea4-4ebf805f6133</vt:lpwstr>
  </property>
  <property fmtid="{D5CDD505-2E9C-101B-9397-08002B2CF9AE}" pid="8" name="MSIP_Label_33fda7ce-6156-4e79-840a-31239bced759_ContentBits">
    <vt:lpwstr>0</vt:lpwstr>
  </property>
</Properties>
</file>